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4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5" r:id="rId18"/>
    <p:sldId id="276" r:id="rId19"/>
    <p:sldId id="277" r:id="rId20"/>
    <p:sldId id="278" r:id="rId21"/>
    <p:sldId id="279" r:id="rId22"/>
    <p:sldId id="280" r:id="rId23"/>
    <p:sldId id="272" r:id="rId24"/>
    <p:sldId id="273" r:id="rId25"/>
    <p:sldId id="274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2" r:id="rId37"/>
    <p:sldId id="291" r:id="rId38"/>
    <p:sldId id="305" r:id="rId39"/>
    <p:sldId id="306" r:id="rId40"/>
    <p:sldId id="307" r:id="rId41"/>
    <p:sldId id="308" r:id="rId42"/>
    <p:sldId id="310" r:id="rId43"/>
    <p:sldId id="309" r:id="rId44"/>
    <p:sldId id="293" r:id="rId45"/>
    <p:sldId id="296" r:id="rId46"/>
    <p:sldId id="297" r:id="rId47"/>
    <p:sldId id="295" r:id="rId48"/>
    <p:sldId id="311" r:id="rId49"/>
    <p:sldId id="298" r:id="rId50"/>
    <p:sldId id="299" r:id="rId51"/>
    <p:sldId id="300" r:id="rId52"/>
    <p:sldId id="301" r:id="rId53"/>
    <p:sldId id="302" r:id="rId54"/>
    <p:sldId id="303" r:id="rId55"/>
    <p:sldId id="304" r:id="rId5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26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BC4BA-789D-429D-ACFF-FF2FD018C002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CDB8-CC5D-4EA6-B8BB-137D4463D4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407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BC4BA-789D-429D-ACFF-FF2FD018C002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CDB8-CC5D-4EA6-B8BB-137D4463D4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826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BC4BA-789D-429D-ACFF-FF2FD018C002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CDB8-CC5D-4EA6-B8BB-137D4463D4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052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BC4BA-789D-429D-ACFF-FF2FD018C002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CDB8-CC5D-4EA6-B8BB-137D4463D4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7508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BC4BA-789D-429D-ACFF-FF2FD018C002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CDB8-CC5D-4EA6-B8BB-137D4463D4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590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BC4BA-789D-429D-ACFF-FF2FD018C002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CDB8-CC5D-4EA6-B8BB-137D4463D4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4583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BC4BA-789D-429D-ACFF-FF2FD018C002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CDB8-CC5D-4EA6-B8BB-137D4463D4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0407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BC4BA-789D-429D-ACFF-FF2FD018C002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CDB8-CC5D-4EA6-B8BB-137D4463D4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3860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BC4BA-789D-429D-ACFF-FF2FD018C002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CDB8-CC5D-4EA6-B8BB-137D4463D4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514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BC4BA-789D-429D-ACFF-FF2FD018C002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CDB8-CC5D-4EA6-B8BB-137D4463D4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889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BC4BA-789D-429D-ACFF-FF2FD018C002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CDB8-CC5D-4EA6-B8BB-137D4463D4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263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BC4BA-789D-429D-ACFF-FF2FD018C002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CDB8-CC5D-4EA6-B8BB-137D4463D4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239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BC4BA-789D-429D-ACFF-FF2FD018C002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CDB8-CC5D-4EA6-B8BB-137D4463D4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898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BC4BA-789D-429D-ACFF-FF2FD018C002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CDB8-CC5D-4EA6-B8BB-137D4463D4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160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BC4BA-789D-429D-ACFF-FF2FD018C002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CDB8-CC5D-4EA6-B8BB-137D4463D4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776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BC4BA-789D-429D-ACFF-FF2FD018C002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CDB8-CC5D-4EA6-B8BB-137D4463D4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7660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907BC4BA-789D-429D-ACFF-FF2FD018C002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8C61CDB8-CC5D-4EA6-B8BB-137D4463D4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657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907BC4BA-789D-429D-ACFF-FF2FD018C002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8C61CDB8-CC5D-4EA6-B8BB-137D4463D4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464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F5490-D979-4595-8869-51EF80A5C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54215" y="643469"/>
            <a:ext cx="8271187" cy="3128110"/>
          </a:xfrm>
        </p:spPr>
        <p:txBody>
          <a:bodyPr>
            <a:normAutofit/>
          </a:bodyPr>
          <a:lstStyle/>
          <a:p>
            <a:r>
              <a:rPr lang="en-US" sz="6000" dirty="0"/>
              <a:t>Moments in Time:</a:t>
            </a:r>
            <a:br>
              <a:rPr lang="en-US" sz="6000" dirty="0"/>
            </a:br>
            <a:endParaRPr lang="en-US" sz="6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A17AE5-5898-4F45-86E8-7747F135D6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54215" y="3932445"/>
            <a:ext cx="8271187" cy="1515856"/>
          </a:xfrm>
        </p:spPr>
        <p:txBody>
          <a:bodyPr>
            <a:normAutofit/>
          </a:bodyPr>
          <a:lstStyle/>
          <a:p>
            <a:r>
              <a:rPr lang="en-US" dirty="0"/>
              <a:t>Photographs from the Jay Family Collection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6D23AC7-5D0C-4D3B-9A27-06F5B1218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86934" cy="6858000"/>
          </a:xfrm>
          <a:prstGeom prst="rect">
            <a:avLst/>
          </a:prstGeom>
          <a:solidFill>
            <a:srgbClr val="363D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25B9C01-EDEA-4745-A667-008D9674DB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2373892" y="3195797"/>
            <a:ext cx="6858000" cy="466406"/>
          </a:xfrm>
          <a:prstGeom prst="rect">
            <a:avLst/>
          </a:prstGeom>
          <a:gradFill>
            <a:gsLst>
              <a:gs pos="0">
                <a:srgbClr val="363D46">
                  <a:alpha val="0"/>
                </a:srgbClr>
              </a:gs>
              <a:gs pos="100000">
                <a:srgbClr val="363D46">
                  <a:lumMod val="75000"/>
                </a:srgb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E966FAFD-37CD-48B5-809E-49FBFBCAE4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284975" y="0"/>
            <a:ext cx="0" cy="6858000"/>
          </a:xfrm>
          <a:prstGeom prst="line">
            <a:avLst/>
          </a:prstGeom>
          <a:solidFill>
            <a:srgbClr val="FFFFFF"/>
          </a:solidFill>
          <a:ln w="38100" cap="flat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  <a:miter lim="800000"/>
          </a:ln>
          <a:effectLst>
            <a:outerShdw blurRad="57150" dist="25400" dir="9600000" algn="l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445353E2-B25B-4763-9751-C89AD9FBF1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05065" y="1"/>
            <a:ext cx="1286934" cy="6858000"/>
          </a:xfrm>
          <a:prstGeom prst="rect">
            <a:avLst/>
          </a:prstGeom>
          <a:solidFill>
            <a:srgbClr val="363D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AA1B548-375C-47D8-9F3A-BE6E9569FA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709268" y="3195797"/>
            <a:ext cx="6858000" cy="466406"/>
          </a:xfrm>
          <a:prstGeom prst="rect">
            <a:avLst/>
          </a:prstGeom>
          <a:gradFill>
            <a:gsLst>
              <a:gs pos="0">
                <a:srgbClr val="363D46">
                  <a:alpha val="0"/>
                </a:srgbClr>
              </a:gs>
              <a:gs pos="100000">
                <a:srgbClr val="363D46">
                  <a:lumMod val="75000"/>
                </a:srgb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924D25FA-1F8D-4CB9-A5C3-C5A6AC9E3B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0894641" y="1"/>
            <a:ext cx="0" cy="6858000"/>
          </a:xfrm>
          <a:prstGeom prst="line">
            <a:avLst/>
          </a:prstGeom>
          <a:solidFill>
            <a:srgbClr val="FFFFFF"/>
          </a:solidFill>
          <a:ln w="38100" cap="flat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  <a:miter lim="800000"/>
          </a:ln>
          <a:effectLst>
            <a:outerShdw blurRad="57150" dist="25400" algn="l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26662267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9FB7F-E47E-4E78-93F1-1163F0D9F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928" y="609600"/>
            <a:ext cx="4301412" cy="1905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dirty="0"/>
              <a:t>Anna jay von </a:t>
            </a:r>
            <a:r>
              <a:rPr lang="en-US" sz="2400" dirty="0" err="1"/>
              <a:t>schweinitz</a:t>
            </a:r>
            <a:endParaRPr lang="en-US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4864D5-6BF8-463E-9197-2091385548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1928" y="2666999"/>
            <a:ext cx="4497354" cy="3216276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1500" dirty="0"/>
          </a:p>
          <a:p>
            <a:endParaRPr lang="en-US" sz="1500" dirty="0"/>
          </a:p>
          <a:p>
            <a:endParaRPr lang="en-US" sz="1500" dirty="0"/>
          </a:p>
          <a:p>
            <a:endParaRPr lang="en-US" sz="1500" dirty="0"/>
          </a:p>
          <a:p>
            <a:endParaRPr lang="en-US" sz="1500" dirty="0"/>
          </a:p>
          <a:p>
            <a:r>
              <a:rPr lang="en-US" sz="1500" dirty="0"/>
              <a:t>von Bosch Studio, Wiesbaden, Hesse, Germany</a:t>
            </a:r>
          </a:p>
          <a:p>
            <a:r>
              <a:rPr lang="en-US" sz="1500" dirty="0"/>
              <a:t>c. 1915</a:t>
            </a:r>
          </a:p>
          <a:p>
            <a:r>
              <a:rPr lang="en-US" sz="1500" dirty="0"/>
              <a:t>JJ.1984.118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8A2435E9-210C-404A-879D-3DF5F839DB5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47"/>
          <a:stretch/>
        </p:blipFill>
        <p:spPr>
          <a:xfrm>
            <a:off x="4630994" y="645106"/>
            <a:ext cx="6916633" cy="5247747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41239071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F8F68-7875-49F3-89FA-40B66BDFC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9137" y="609600"/>
            <a:ext cx="6132446" cy="1905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/>
              <a:t>John Jay II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DC7A9AF5-97FA-44F2-A5C2-DFC93E2255B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" r="-2" b="748"/>
          <a:stretch/>
        </p:blipFill>
        <p:spPr>
          <a:xfrm>
            <a:off x="1180740" y="720348"/>
            <a:ext cx="3416888" cy="5218777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CAB24E-4821-450C-B964-1DB8318E44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39138" y="2666999"/>
            <a:ext cx="6271591" cy="3395871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Arial"/>
              <a:buChar char="•"/>
            </a:pPr>
            <a:endParaRPr lang="en-US" dirty="0"/>
          </a:p>
          <a:p>
            <a:pPr>
              <a:buFont typeface="Arial"/>
              <a:buChar char="•"/>
            </a:pPr>
            <a:endParaRPr lang="en-US" dirty="0"/>
          </a:p>
          <a:p>
            <a:pPr>
              <a:buFont typeface="Arial"/>
              <a:buChar char="•"/>
            </a:pPr>
            <a:endParaRPr lang="en-US" dirty="0"/>
          </a:p>
          <a:p>
            <a:pPr>
              <a:buFont typeface="Arial"/>
              <a:buChar char="•"/>
            </a:pPr>
            <a:endParaRPr lang="en-US" dirty="0"/>
          </a:p>
          <a:p>
            <a:r>
              <a:rPr lang="en-US" dirty="0"/>
              <a:t>Bogardus Studio, New York, NY</a:t>
            </a:r>
          </a:p>
          <a:p>
            <a:r>
              <a:rPr lang="en-US" dirty="0"/>
              <a:t>C. 1880</a:t>
            </a:r>
          </a:p>
          <a:p>
            <a:r>
              <a:rPr lang="en-US" dirty="0"/>
              <a:t>JJ.2015.14</a:t>
            </a:r>
          </a:p>
        </p:txBody>
      </p:sp>
    </p:spTree>
    <p:extLst>
      <p:ext uri="{BB962C8B-B14F-4D97-AF65-F5344CB8AC3E}">
        <p14:creationId xmlns:p14="http://schemas.microsoft.com/office/powerpoint/2010/main" val="2285477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354A1-6618-4C6D-8D4B-8C5836544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92" y="609600"/>
            <a:ext cx="3891486" cy="1905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Susan </a:t>
            </a:r>
            <a:r>
              <a:rPr lang="en-US" dirty="0" err="1"/>
              <a:t>matilda</a:t>
            </a:r>
            <a:r>
              <a:rPr lang="en-US" dirty="0"/>
              <a:t> jay and friend </a:t>
            </a:r>
            <a:br>
              <a:rPr lang="en-US" dirty="0"/>
            </a:br>
            <a:r>
              <a:rPr lang="en-US" dirty="0"/>
              <a:t>Isabella </a:t>
            </a:r>
            <a:r>
              <a:rPr lang="en-US" dirty="0" err="1"/>
              <a:t>morris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389197-968D-443E-9CB0-51394D4B3D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192" y="2666999"/>
            <a:ext cx="3643674" cy="3216276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Daguerreotype</a:t>
            </a:r>
          </a:p>
          <a:p>
            <a:r>
              <a:rPr lang="en-US" dirty="0"/>
              <a:t>Place unknown</a:t>
            </a:r>
          </a:p>
          <a:p>
            <a:r>
              <a:rPr lang="en-US" dirty="0"/>
              <a:t>1848</a:t>
            </a:r>
          </a:p>
          <a:p>
            <a:r>
              <a:rPr lang="en-US" dirty="0"/>
              <a:t>JJ.1982.70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CB863854-50DC-4DC9-9844-3F7CEB789DF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0" r="9800" b="-1"/>
          <a:stretch/>
        </p:blipFill>
        <p:spPr>
          <a:xfrm>
            <a:off x="4630994" y="645106"/>
            <a:ext cx="6916633" cy="5247747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28416499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9A4DC-8F24-403D-B189-4C7941C74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0465" y="609600"/>
            <a:ext cx="5122606" cy="1905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dirty="0"/>
              <a:t>William Jay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F68BA7-EB53-4A04-B3FA-A03B555D42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20465" y="2666999"/>
            <a:ext cx="5634686" cy="3216276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Daguerreotype of Henry Antonio </a:t>
            </a:r>
            <a:r>
              <a:rPr lang="en-US" sz="1600" dirty="0" err="1"/>
              <a:t>Wenzler’s</a:t>
            </a:r>
            <a:r>
              <a:rPr lang="en-US" sz="1600" dirty="0"/>
              <a:t> Portrait</a:t>
            </a:r>
          </a:p>
          <a:p>
            <a:r>
              <a:rPr lang="en-US" sz="1600" dirty="0"/>
              <a:t>1850</a:t>
            </a:r>
          </a:p>
          <a:p>
            <a:r>
              <a:rPr lang="en-US" sz="1600" dirty="0"/>
              <a:t>JJ.1974.86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E8629DA3-B392-4B23-8D58-BE29C4EB504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9" r="10787" b="-2"/>
          <a:stretch/>
        </p:blipFill>
        <p:spPr>
          <a:xfrm>
            <a:off x="643192" y="1200874"/>
            <a:ext cx="5451627" cy="4136210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11523971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9C010-71C3-475D-8EBD-B8C55746F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498" y="609600"/>
            <a:ext cx="6696948" cy="1905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dirty="0"/>
              <a:t>Eleanor </a:t>
            </a:r>
            <a:r>
              <a:rPr lang="en-US" sz="3200" dirty="0" err="1"/>
              <a:t>kingsland</a:t>
            </a:r>
            <a:r>
              <a:rPr lang="en-US" sz="3200" dirty="0"/>
              <a:t> field jay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AB0068-9620-4FCE-8170-27C908AA6C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8498" y="2666999"/>
            <a:ext cx="6792686" cy="3395871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Jose Mora Photography Studio, 707 Broadway, New York, NY</a:t>
            </a:r>
          </a:p>
          <a:p>
            <a:r>
              <a:rPr lang="en-US" dirty="0"/>
              <a:t>1880s</a:t>
            </a:r>
          </a:p>
          <a:p>
            <a:r>
              <a:rPr lang="en-US" dirty="0"/>
              <a:t>JJ.1961.4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EDAA7C91-B841-49DA-A1C5-D1CBE0088C9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" r="1" b="1"/>
          <a:stretch/>
        </p:blipFill>
        <p:spPr>
          <a:xfrm>
            <a:off x="7552042" y="863390"/>
            <a:ext cx="3416888" cy="5218777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26804396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EE6A4-7DFA-49C5-9AFC-6C2CAF396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9137" y="609600"/>
            <a:ext cx="6132446" cy="1905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dirty="0"/>
              <a:t>Mary jay </a:t>
            </a:r>
            <a:r>
              <a:rPr lang="en-US" sz="3200"/>
              <a:t>schieffelin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8212EFFF-C24B-4DCF-BE8E-47B063CBCAE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5"/>
          <a:stretch/>
        </p:blipFill>
        <p:spPr>
          <a:xfrm>
            <a:off x="1180740" y="720348"/>
            <a:ext cx="3416888" cy="5218777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37A79E-A881-4A3D-8319-22C8A0B242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39138" y="2666999"/>
            <a:ext cx="6271591" cy="3395871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Atelier Adelle Studio, Vienna, Austria-Hungary</a:t>
            </a:r>
          </a:p>
          <a:p>
            <a:r>
              <a:rPr lang="en-US" dirty="0"/>
              <a:t>1872</a:t>
            </a:r>
          </a:p>
          <a:p>
            <a:r>
              <a:rPr lang="en-US" dirty="0"/>
              <a:t>JJ.2015.10</a:t>
            </a:r>
          </a:p>
        </p:txBody>
      </p:sp>
    </p:spTree>
    <p:extLst>
      <p:ext uri="{BB962C8B-B14F-4D97-AF65-F5344CB8AC3E}">
        <p14:creationId xmlns:p14="http://schemas.microsoft.com/office/powerpoint/2010/main" val="29403433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EA1B1-81D3-40E8-9BD8-1EAC41556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91" y="609600"/>
            <a:ext cx="6573685" cy="1905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/>
              <a:t>Lucie oelrichs jay </a:t>
            </a:r>
            <a:br>
              <a:rPr lang="en-US" sz="3200"/>
            </a:br>
            <a:r>
              <a:rPr lang="en-US" sz="3200"/>
              <a:t>and Julia jay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C535A3-E8E4-4B35-B10A-2663ECA6C0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192" y="2666999"/>
            <a:ext cx="6573684" cy="3216276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Mora Photography Studio, 707 Broadway, New York, NY</a:t>
            </a:r>
          </a:p>
          <a:p>
            <a:r>
              <a:rPr lang="en-US" dirty="0"/>
              <a:t>C. 1882</a:t>
            </a:r>
          </a:p>
          <a:p>
            <a:r>
              <a:rPr lang="en-US" dirty="0"/>
              <a:t>JJ.2015.12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F241D748-6929-456A-9C43-C556E440EE1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4" r="3244"/>
          <a:stretch>
            <a:fillRect/>
          </a:stretch>
        </p:blipFill>
        <p:spPr>
          <a:xfrm>
            <a:off x="8314014" y="645106"/>
            <a:ext cx="2490437" cy="5247747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25360627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358A5-FE51-4D39-A549-5D5869802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9137" y="609600"/>
            <a:ext cx="6132446" cy="1905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dirty="0"/>
              <a:t>John jay II as </a:t>
            </a:r>
            <a:br>
              <a:rPr lang="en-US" sz="3200" dirty="0"/>
            </a:br>
            <a:r>
              <a:rPr lang="en-US" sz="3200" dirty="0"/>
              <a:t>minister to Austria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4774757B-BF59-440F-8C1D-D7BCE6AA208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05" r="-2" b="-2"/>
          <a:stretch/>
        </p:blipFill>
        <p:spPr>
          <a:xfrm>
            <a:off x="1180740" y="720348"/>
            <a:ext cx="3416888" cy="5218777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2138A7-6236-486E-874E-A75041E321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39138" y="2666999"/>
            <a:ext cx="6271591" cy="3395871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Arial"/>
              <a:buChar char="•"/>
            </a:pPr>
            <a:endParaRPr lang="en-US" dirty="0"/>
          </a:p>
          <a:p>
            <a:pPr>
              <a:buFont typeface="Arial"/>
              <a:buChar char="•"/>
            </a:pPr>
            <a:endParaRPr lang="en-US" dirty="0"/>
          </a:p>
          <a:p>
            <a:pPr>
              <a:buFont typeface="Arial"/>
              <a:buChar char="•"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Ludwig </a:t>
            </a:r>
            <a:r>
              <a:rPr lang="en-US" dirty="0" err="1"/>
              <a:t>Angerer</a:t>
            </a:r>
            <a:r>
              <a:rPr lang="en-US" dirty="0"/>
              <a:t> Studio, Vienna, Austria</a:t>
            </a:r>
          </a:p>
          <a:p>
            <a:r>
              <a:rPr lang="en-US" dirty="0"/>
              <a:t>1872</a:t>
            </a:r>
          </a:p>
          <a:p>
            <a:r>
              <a:rPr lang="en-US" dirty="0"/>
              <a:t>JJ.2015.13</a:t>
            </a:r>
          </a:p>
        </p:txBody>
      </p:sp>
    </p:spTree>
    <p:extLst>
      <p:ext uri="{BB962C8B-B14F-4D97-AF65-F5344CB8AC3E}">
        <p14:creationId xmlns:p14="http://schemas.microsoft.com/office/powerpoint/2010/main" val="17574548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4A126-AE72-42F3-BE5D-DD73B2227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92" y="609600"/>
            <a:ext cx="3643674" cy="241351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600" dirty="0"/>
              <a:t>Eleanor jay Iselin with her children Arthur </a:t>
            </a:r>
            <a:r>
              <a:rPr lang="en-US" sz="2600" dirty="0" err="1"/>
              <a:t>jr.</a:t>
            </a:r>
            <a:r>
              <a:rPr lang="en-US" sz="2600" dirty="0"/>
              <a:t>, Eleanor, </a:t>
            </a:r>
            <a:br>
              <a:rPr lang="en-US" sz="2600" dirty="0"/>
            </a:br>
            <a:r>
              <a:rPr lang="en-US" sz="2600" dirty="0"/>
              <a:t>William, </a:t>
            </a:r>
            <a:br>
              <a:rPr lang="en-US" sz="2600" dirty="0"/>
            </a:br>
            <a:r>
              <a:rPr lang="en-US" sz="2600" dirty="0"/>
              <a:t>and Dorothy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5F9014-0E7C-4BF1-8F3E-B345F1DEF1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192" y="4562669"/>
            <a:ext cx="3643674" cy="13206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Place unknown</a:t>
            </a:r>
          </a:p>
          <a:p>
            <a:r>
              <a:rPr lang="en-US" dirty="0"/>
              <a:t>1917</a:t>
            </a:r>
          </a:p>
          <a:p>
            <a:r>
              <a:rPr lang="en-US" dirty="0"/>
              <a:t>JJ.2015.35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CECF64A2-D6F8-4B2B-9CA2-A55405F471F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0742"/>
          <a:stretch/>
        </p:blipFill>
        <p:spPr>
          <a:xfrm>
            <a:off x="4630994" y="645106"/>
            <a:ext cx="6916633" cy="5247747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21131321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E747C-0CC9-4F93-B8A0-916BDA65D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9137" y="609600"/>
            <a:ext cx="6132446" cy="1905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dirty="0"/>
              <a:t>John jay chapman</a:t>
            </a:r>
            <a:endParaRPr lang="en-US" sz="320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17C4E8D5-132F-4D35-962B-95E91604C3F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2" r="5612"/>
          <a:stretch/>
        </p:blipFill>
        <p:spPr>
          <a:xfrm>
            <a:off x="1180740" y="720348"/>
            <a:ext cx="3416888" cy="5218777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D5E7B-1218-4CCA-8E60-D9AC29B016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39138" y="2666999"/>
            <a:ext cx="6271591" cy="3395871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Arial"/>
              <a:buChar char="•"/>
            </a:pPr>
            <a:endParaRPr lang="en-US" dirty="0"/>
          </a:p>
          <a:p>
            <a:pPr>
              <a:buFont typeface="Arial"/>
              <a:buChar char="•"/>
            </a:pPr>
            <a:endParaRPr lang="en-US" dirty="0"/>
          </a:p>
          <a:p>
            <a:pPr>
              <a:buFont typeface="Arial"/>
              <a:buChar char="•"/>
            </a:pPr>
            <a:endParaRPr lang="en-US" dirty="0"/>
          </a:p>
          <a:p>
            <a:pPr>
              <a:buFont typeface="Arial"/>
              <a:buChar char="•"/>
            </a:pPr>
            <a:endParaRPr lang="en-US" dirty="0"/>
          </a:p>
          <a:p>
            <a:pPr>
              <a:buFont typeface="Arial"/>
              <a:buChar char="•"/>
            </a:pPr>
            <a:endParaRPr lang="en-US" dirty="0"/>
          </a:p>
          <a:p>
            <a:r>
              <a:rPr lang="en-US" dirty="0"/>
              <a:t>Place unknown</a:t>
            </a:r>
          </a:p>
          <a:p>
            <a:r>
              <a:rPr lang="en-US" dirty="0"/>
              <a:t>C. 1890</a:t>
            </a:r>
          </a:p>
          <a:p>
            <a:r>
              <a:rPr lang="en-US" dirty="0"/>
              <a:t>JJ.2015.33</a:t>
            </a:r>
          </a:p>
        </p:txBody>
      </p:sp>
    </p:spTree>
    <p:extLst>
      <p:ext uri="{BB962C8B-B14F-4D97-AF65-F5344CB8AC3E}">
        <p14:creationId xmlns:p14="http://schemas.microsoft.com/office/powerpoint/2010/main" val="18589155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D62164E-4528-40DB-BC26-D6DDE216A0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rgbClr val="363D4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F30007FA-C6A2-43A0-8045-7016AEF817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5322895"/>
          </a:xfrm>
          <a:custGeom>
            <a:avLst/>
            <a:gdLst>
              <a:gd name="connsiteX0" fmla="*/ 0 w 12192000"/>
              <a:gd name="connsiteY0" fmla="*/ 0 h 5322895"/>
              <a:gd name="connsiteX1" fmla="*/ 12192000 w 12192000"/>
              <a:gd name="connsiteY1" fmla="*/ 0 h 5322895"/>
              <a:gd name="connsiteX2" fmla="*/ 12192000 w 12192000"/>
              <a:gd name="connsiteY2" fmla="*/ 213719 h 5322895"/>
              <a:gd name="connsiteX3" fmla="*/ 12192000 w 12192000"/>
              <a:gd name="connsiteY3" fmla="*/ 471948 h 5322895"/>
              <a:gd name="connsiteX4" fmla="*/ 12192000 w 12192000"/>
              <a:gd name="connsiteY4" fmla="*/ 3571886 h 5322895"/>
              <a:gd name="connsiteX5" fmla="*/ 12192000 w 12192000"/>
              <a:gd name="connsiteY5" fmla="*/ 3753332 h 5322895"/>
              <a:gd name="connsiteX6" fmla="*/ 12192000 w 12192000"/>
              <a:gd name="connsiteY6" fmla="*/ 4806077 h 5322895"/>
              <a:gd name="connsiteX7" fmla="*/ 11957522 w 12192000"/>
              <a:gd name="connsiteY7" fmla="*/ 4849979 h 5322895"/>
              <a:gd name="connsiteX8" fmla="*/ 11679973 w 12192000"/>
              <a:gd name="connsiteY8" fmla="*/ 4899723 h 5322895"/>
              <a:gd name="connsiteX9" fmla="*/ 11401197 w 12192000"/>
              <a:gd name="connsiteY9" fmla="*/ 4948416 h 5322895"/>
              <a:gd name="connsiteX10" fmla="*/ 11121192 w 12192000"/>
              <a:gd name="connsiteY10" fmla="*/ 4990102 h 5322895"/>
              <a:gd name="connsiteX11" fmla="*/ 10842416 w 12192000"/>
              <a:gd name="connsiteY11" fmla="*/ 5032139 h 5322895"/>
              <a:gd name="connsiteX12" fmla="*/ 10562411 w 12192000"/>
              <a:gd name="connsiteY12" fmla="*/ 5071374 h 5322895"/>
              <a:gd name="connsiteX13" fmla="*/ 10286091 w 12192000"/>
              <a:gd name="connsiteY13" fmla="*/ 5105003 h 5322895"/>
              <a:gd name="connsiteX14" fmla="*/ 10006086 w 12192000"/>
              <a:gd name="connsiteY14" fmla="*/ 5136881 h 5322895"/>
              <a:gd name="connsiteX15" fmla="*/ 9727310 w 12192000"/>
              <a:gd name="connsiteY15" fmla="*/ 5165957 h 5322895"/>
              <a:gd name="connsiteX16" fmla="*/ 9453445 w 12192000"/>
              <a:gd name="connsiteY16" fmla="*/ 5191179 h 5322895"/>
              <a:gd name="connsiteX17" fmla="*/ 9175897 w 12192000"/>
              <a:gd name="connsiteY17" fmla="*/ 5216401 h 5322895"/>
              <a:gd name="connsiteX18" fmla="*/ 8902033 w 12192000"/>
              <a:gd name="connsiteY18" fmla="*/ 5237420 h 5322895"/>
              <a:gd name="connsiteX19" fmla="*/ 8628169 w 12192000"/>
              <a:gd name="connsiteY19" fmla="*/ 5253884 h 5322895"/>
              <a:gd name="connsiteX20" fmla="*/ 8355533 w 12192000"/>
              <a:gd name="connsiteY20" fmla="*/ 5271050 h 5322895"/>
              <a:gd name="connsiteX21" fmla="*/ 8085353 w 12192000"/>
              <a:gd name="connsiteY21" fmla="*/ 5285412 h 5322895"/>
              <a:gd name="connsiteX22" fmla="*/ 7817629 w 12192000"/>
              <a:gd name="connsiteY22" fmla="*/ 5295571 h 5322895"/>
              <a:gd name="connsiteX23" fmla="*/ 7549905 w 12192000"/>
              <a:gd name="connsiteY23" fmla="*/ 5304329 h 5322895"/>
              <a:gd name="connsiteX24" fmla="*/ 7284638 w 12192000"/>
              <a:gd name="connsiteY24" fmla="*/ 5312736 h 5322895"/>
              <a:gd name="connsiteX25" fmla="*/ 7023055 w 12192000"/>
              <a:gd name="connsiteY25" fmla="*/ 5316590 h 5322895"/>
              <a:gd name="connsiteX26" fmla="*/ 6761472 w 12192000"/>
              <a:gd name="connsiteY26" fmla="*/ 5320793 h 5322895"/>
              <a:gd name="connsiteX27" fmla="*/ 6503573 w 12192000"/>
              <a:gd name="connsiteY27" fmla="*/ 5322895 h 5322895"/>
              <a:gd name="connsiteX28" fmla="*/ 6248130 w 12192000"/>
              <a:gd name="connsiteY28" fmla="*/ 5320793 h 5322895"/>
              <a:gd name="connsiteX29" fmla="*/ 5995144 w 12192000"/>
              <a:gd name="connsiteY29" fmla="*/ 5320793 h 5322895"/>
              <a:gd name="connsiteX30" fmla="*/ 5744613 w 12192000"/>
              <a:gd name="connsiteY30" fmla="*/ 5316590 h 5322895"/>
              <a:gd name="connsiteX31" fmla="*/ 5498995 w 12192000"/>
              <a:gd name="connsiteY31" fmla="*/ 5310284 h 5322895"/>
              <a:gd name="connsiteX32" fmla="*/ 5255834 w 12192000"/>
              <a:gd name="connsiteY32" fmla="*/ 5304329 h 5322895"/>
              <a:gd name="connsiteX33" fmla="*/ 5017584 w 12192000"/>
              <a:gd name="connsiteY33" fmla="*/ 5297673 h 5322895"/>
              <a:gd name="connsiteX34" fmla="*/ 4780562 w 12192000"/>
              <a:gd name="connsiteY34" fmla="*/ 5287514 h 5322895"/>
              <a:gd name="connsiteX35" fmla="*/ 4547227 w 12192000"/>
              <a:gd name="connsiteY35" fmla="*/ 5276654 h 5322895"/>
              <a:gd name="connsiteX36" fmla="*/ 4318800 w 12192000"/>
              <a:gd name="connsiteY36" fmla="*/ 5266846 h 5322895"/>
              <a:gd name="connsiteX37" fmla="*/ 3873004 w 12192000"/>
              <a:gd name="connsiteY37" fmla="*/ 5239171 h 5322895"/>
              <a:gd name="connsiteX38" fmla="*/ 3445628 w 12192000"/>
              <a:gd name="connsiteY38" fmla="*/ 5209746 h 5322895"/>
              <a:gd name="connsiteX39" fmla="*/ 3035446 w 12192000"/>
              <a:gd name="connsiteY39" fmla="*/ 5178918 h 5322895"/>
              <a:gd name="connsiteX40" fmla="*/ 2647370 w 12192000"/>
              <a:gd name="connsiteY40" fmla="*/ 5144939 h 5322895"/>
              <a:gd name="connsiteX41" fmla="*/ 2276487 w 12192000"/>
              <a:gd name="connsiteY41" fmla="*/ 5109557 h 5322895"/>
              <a:gd name="connsiteX42" fmla="*/ 1932621 w 12192000"/>
              <a:gd name="connsiteY42" fmla="*/ 5071374 h 5322895"/>
              <a:gd name="connsiteX43" fmla="*/ 1609634 w 12192000"/>
              <a:gd name="connsiteY43" fmla="*/ 5033891 h 5322895"/>
              <a:gd name="connsiteX44" fmla="*/ 1312435 w 12192000"/>
              <a:gd name="connsiteY44" fmla="*/ 4996408 h 5322895"/>
              <a:gd name="connsiteX45" fmla="*/ 1039799 w 12192000"/>
              <a:gd name="connsiteY45" fmla="*/ 4961027 h 5322895"/>
              <a:gd name="connsiteX46" fmla="*/ 797865 w 12192000"/>
              <a:gd name="connsiteY46" fmla="*/ 4927397 h 5322895"/>
              <a:gd name="connsiteX47" fmla="*/ 579265 w 12192000"/>
              <a:gd name="connsiteY47" fmla="*/ 4895519 h 5322895"/>
              <a:gd name="connsiteX48" fmla="*/ 395052 w 12192000"/>
              <a:gd name="connsiteY48" fmla="*/ 4868896 h 5322895"/>
              <a:gd name="connsiteX49" fmla="*/ 240312 w 12192000"/>
              <a:gd name="connsiteY49" fmla="*/ 4843673 h 5322895"/>
              <a:gd name="connsiteX50" fmla="*/ 27853 w 12192000"/>
              <a:gd name="connsiteY50" fmla="*/ 4807592 h 5322895"/>
              <a:gd name="connsiteX51" fmla="*/ 0 w 12192000"/>
              <a:gd name="connsiteY51" fmla="*/ 4802879 h 5322895"/>
              <a:gd name="connsiteX52" fmla="*/ 0 w 12192000"/>
              <a:gd name="connsiteY52" fmla="*/ 3753332 h 5322895"/>
              <a:gd name="connsiteX53" fmla="*/ 0 w 12192000"/>
              <a:gd name="connsiteY53" fmla="*/ 3571886 h 5322895"/>
              <a:gd name="connsiteX54" fmla="*/ 0 w 12192000"/>
              <a:gd name="connsiteY54" fmla="*/ 471948 h 5322895"/>
              <a:gd name="connsiteX55" fmla="*/ 0 w 12192000"/>
              <a:gd name="connsiteY55" fmla="*/ 213719 h 5322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0" h="5322895">
                <a:moveTo>
                  <a:pt x="0" y="0"/>
                </a:moveTo>
                <a:lnTo>
                  <a:pt x="12192000" y="0"/>
                </a:lnTo>
                <a:lnTo>
                  <a:pt x="12192000" y="213719"/>
                </a:lnTo>
                <a:lnTo>
                  <a:pt x="12192000" y="471948"/>
                </a:lnTo>
                <a:lnTo>
                  <a:pt x="12192000" y="3571886"/>
                </a:lnTo>
                <a:lnTo>
                  <a:pt x="12192000" y="3753332"/>
                </a:lnTo>
                <a:lnTo>
                  <a:pt x="12192000" y="4806077"/>
                </a:lnTo>
                <a:lnTo>
                  <a:pt x="11957522" y="4849979"/>
                </a:lnTo>
                <a:lnTo>
                  <a:pt x="11679973" y="4899723"/>
                </a:lnTo>
                <a:lnTo>
                  <a:pt x="11401197" y="4948416"/>
                </a:lnTo>
                <a:lnTo>
                  <a:pt x="11121192" y="4990102"/>
                </a:lnTo>
                <a:lnTo>
                  <a:pt x="10842416" y="5032139"/>
                </a:lnTo>
                <a:lnTo>
                  <a:pt x="10562411" y="5071374"/>
                </a:lnTo>
                <a:lnTo>
                  <a:pt x="10286091" y="5105003"/>
                </a:lnTo>
                <a:lnTo>
                  <a:pt x="10006086" y="5136881"/>
                </a:lnTo>
                <a:lnTo>
                  <a:pt x="9727310" y="5165957"/>
                </a:lnTo>
                <a:lnTo>
                  <a:pt x="9453445" y="5191179"/>
                </a:lnTo>
                <a:lnTo>
                  <a:pt x="9175897" y="5216401"/>
                </a:lnTo>
                <a:lnTo>
                  <a:pt x="8902033" y="5237420"/>
                </a:lnTo>
                <a:lnTo>
                  <a:pt x="8628169" y="5253884"/>
                </a:lnTo>
                <a:lnTo>
                  <a:pt x="8355533" y="5271050"/>
                </a:lnTo>
                <a:lnTo>
                  <a:pt x="8085353" y="5285412"/>
                </a:lnTo>
                <a:lnTo>
                  <a:pt x="7817629" y="5295571"/>
                </a:lnTo>
                <a:lnTo>
                  <a:pt x="7549905" y="5304329"/>
                </a:lnTo>
                <a:lnTo>
                  <a:pt x="7284638" y="5312736"/>
                </a:lnTo>
                <a:lnTo>
                  <a:pt x="7023055" y="5316590"/>
                </a:lnTo>
                <a:lnTo>
                  <a:pt x="6761472" y="5320793"/>
                </a:lnTo>
                <a:lnTo>
                  <a:pt x="6503573" y="5322895"/>
                </a:lnTo>
                <a:lnTo>
                  <a:pt x="6248130" y="5320793"/>
                </a:lnTo>
                <a:lnTo>
                  <a:pt x="5995144" y="5320793"/>
                </a:lnTo>
                <a:lnTo>
                  <a:pt x="5744613" y="5316590"/>
                </a:lnTo>
                <a:lnTo>
                  <a:pt x="5498995" y="5310284"/>
                </a:lnTo>
                <a:lnTo>
                  <a:pt x="5255834" y="5304329"/>
                </a:lnTo>
                <a:lnTo>
                  <a:pt x="5017584" y="5297673"/>
                </a:lnTo>
                <a:lnTo>
                  <a:pt x="4780562" y="5287514"/>
                </a:lnTo>
                <a:lnTo>
                  <a:pt x="4547227" y="5276654"/>
                </a:lnTo>
                <a:lnTo>
                  <a:pt x="4318800" y="5266846"/>
                </a:lnTo>
                <a:lnTo>
                  <a:pt x="3873004" y="5239171"/>
                </a:lnTo>
                <a:lnTo>
                  <a:pt x="3445628" y="5209746"/>
                </a:lnTo>
                <a:lnTo>
                  <a:pt x="3035446" y="5178918"/>
                </a:lnTo>
                <a:lnTo>
                  <a:pt x="2647370" y="5144939"/>
                </a:lnTo>
                <a:lnTo>
                  <a:pt x="2276487" y="5109557"/>
                </a:lnTo>
                <a:lnTo>
                  <a:pt x="1932621" y="5071374"/>
                </a:lnTo>
                <a:lnTo>
                  <a:pt x="1609634" y="5033891"/>
                </a:lnTo>
                <a:lnTo>
                  <a:pt x="1312435" y="4996408"/>
                </a:lnTo>
                <a:lnTo>
                  <a:pt x="1039799" y="4961027"/>
                </a:lnTo>
                <a:lnTo>
                  <a:pt x="797865" y="4927397"/>
                </a:lnTo>
                <a:lnTo>
                  <a:pt x="579265" y="4895519"/>
                </a:lnTo>
                <a:lnTo>
                  <a:pt x="395052" y="4868896"/>
                </a:lnTo>
                <a:lnTo>
                  <a:pt x="240312" y="4843673"/>
                </a:lnTo>
                <a:lnTo>
                  <a:pt x="27853" y="4807592"/>
                </a:lnTo>
                <a:lnTo>
                  <a:pt x="0" y="4802879"/>
                </a:lnTo>
                <a:lnTo>
                  <a:pt x="0" y="3753332"/>
                </a:lnTo>
                <a:lnTo>
                  <a:pt x="0" y="3571886"/>
                </a:lnTo>
                <a:lnTo>
                  <a:pt x="0" y="471948"/>
                </a:lnTo>
                <a:lnTo>
                  <a:pt x="0" y="213719"/>
                </a:lnTo>
                <a:close/>
              </a:path>
            </a:pathLst>
          </a:custGeom>
          <a:ln w="44450">
            <a:gradFill>
              <a:gsLst>
                <a:gs pos="0">
                  <a:schemeClr val="bg2">
                    <a:alpha val="65000"/>
                  </a:schemeClr>
                </a:gs>
                <a:gs pos="98000">
                  <a:schemeClr val="bg2">
                    <a:lumMod val="75000"/>
                    <a:alpha val="55000"/>
                  </a:schemeClr>
                </a:gs>
              </a:gsLst>
              <a:lin ang="5400000" scaled="1"/>
            </a:gradFill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0623C1-54B9-4C56-840E-86FDA50E2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1012" y="865974"/>
            <a:ext cx="8676222" cy="364382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Life on the Jay estate</a:t>
            </a:r>
          </a:p>
        </p:txBody>
      </p:sp>
    </p:spTree>
    <p:extLst>
      <p:ext uri="{BB962C8B-B14F-4D97-AF65-F5344CB8AC3E}">
        <p14:creationId xmlns:p14="http://schemas.microsoft.com/office/powerpoint/2010/main" val="10625198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A96CC-7AD1-44A3-9C4F-3FE1ED729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91" y="609600"/>
            <a:ext cx="6573685" cy="1905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dirty="0"/>
              <a:t>Arthur Iselin </a:t>
            </a:r>
            <a:r>
              <a:rPr lang="en-US" sz="3200"/>
              <a:t>jr.</a:t>
            </a:r>
            <a:r>
              <a:rPr lang="en-US" sz="3200" dirty="0"/>
              <a:t> </a:t>
            </a:r>
            <a:br>
              <a:rPr lang="en-US" sz="3200" dirty="0"/>
            </a:br>
            <a:r>
              <a:rPr lang="en-US" sz="3200" dirty="0"/>
              <a:t>with Scottish terrier </a:t>
            </a:r>
            <a:br>
              <a:rPr lang="en-US" sz="3200" dirty="0"/>
            </a:br>
            <a:r>
              <a:rPr lang="en-US" sz="3200" dirty="0"/>
              <a:t>“pooh bear”</a:t>
            </a:r>
            <a:endParaRPr lang="en-US" sz="32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02C5A6-42B6-4ED3-A23C-33204F6962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192" y="2666999"/>
            <a:ext cx="6573684" cy="3216276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Glass Porch, Bedford House</a:t>
            </a:r>
          </a:p>
          <a:p>
            <a:r>
              <a:rPr lang="en-US" dirty="0"/>
              <a:t>C. 1923</a:t>
            </a:r>
          </a:p>
          <a:p>
            <a:r>
              <a:rPr lang="en-US" dirty="0"/>
              <a:t>JJ.2015.27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B746ECFF-3947-424F-A2F6-D04787DF545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"/>
          <a:stretch/>
        </p:blipFill>
        <p:spPr>
          <a:xfrm>
            <a:off x="7841310" y="645106"/>
            <a:ext cx="3435845" cy="5247747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20582029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F17ED-9C06-4E99-8326-76D5B335A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9137" y="609600"/>
            <a:ext cx="6132446" cy="1905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dirty="0"/>
              <a:t>Julia Jay</a:t>
            </a:r>
            <a:endParaRPr lang="en-US" sz="320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FC08B6F5-6890-4562-BB3B-4F999CF131D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" r="2728"/>
          <a:stretch/>
        </p:blipFill>
        <p:spPr>
          <a:xfrm>
            <a:off x="1180740" y="720348"/>
            <a:ext cx="3416888" cy="5218777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E64D75-1ACB-46D1-9FD4-F3264C4630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39138" y="2666999"/>
            <a:ext cx="6271591" cy="3395871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Place unknown</a:t>
            </a:r>
          </a:p>
          <a:p>
            <a:r>
              <a:rPr lang="en-US" dirty="0"/>
              <a:t>C. 1892</a:t>
            </a:r>
          </a:p>
          <a:p>
            <a:r>
              <a:rPr lang="en-US" dirty="0"/>
              <a:t>JJ.2015.32</a:t>
            </a:r>
          </a:p>
        </p:txBody>
      </p:sp>
    </p:spTree>
    <p:extLst>
      <p:ext uri="{BB962C8B-B14F-4D97-AF65-F5344CB8AC3E}">
        <p14:creationId xmlns:p14="http://schemas.microsoft.com/office/powerpoint/2010/main" val="36024617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5571D-0E51-4D1F-9FDA-D581617F7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273" y="572278"/>
            <a:ext cx="7219386" cy="1905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dirty="0"/>
              <a:t>Eleanor and William </a:t>
            </a:r>
            <a:r>
              <a:rPr lang="en-US" sz="3200" dirty="0" err="1"/>
              <a:t>Schieffelin</a:t>
            </a:r>
            <a:endParaRPr lang="en-US" sz="32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C2CB97-3987-4E99-A6FE-702DB64FC4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05273" y="2666999"/>
            <a:ext cx="7011603" cy="3216276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Place unknown</a:t>
            </a:r>
          </a:p>
          <a:p>
            <a:r>
              <a:rPr lang="en-US" dirty="0"/>
              <a:t>C. 1868</a:t>
            </a:r>
          </a:p>
          <a:p>
            <a:r>
              <a:rPr lang="en-US" dirty="0"/>
              <a:t>JJ.2015.21.e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15F9D1DD-60A4-4EC2-A4C5-29502FC7C0E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4920"/>
          <a:stretch/>
        </p:blipFill>
        <p:spPr>
          <a:xfrm>
            <a:off x="7841303" y="645106"/>
            <a:ext cx="3435860" cy="5247747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13392311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D62164E-4528-40DB-BC26-D6DDE216A0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rgbClr val="363D4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F30007FA-C6A2-43A0-8045-7016AEF817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5322895"/>
          </a:xfrm>
          <a:custGeom>
            <a:avLst/>
            <a:gdLst>
              <a:gd name="connsiteX0" fmla="*/ 0 w 12192000"/>
              <a:gd name="connsiteY0" fmla="*/ 0 h 5322895"/>
              <a:gd name="connsiteX1" fmla="*/ 12192000 w 12192000"/>
              <a:gd name="connsiteY1" fmla="*/ 0 h 5322895"/>
              <a:gd name="connsiteX2" fmla="*/ 12192000 w 12192000"/>
              <a:gd name="connsiteY2" fmla="*/ 213719 h 5322895"/>
              <a:gd name="connsiteX3" fmla="*/ 12192000 w 12192000"/>
              <a:gd name="connsiteY3" fmla="*/ 471948 h 5322895"/>
              <a:gd name="connsiteX4" fmla="*/ 12192000 w 12192000"/>
              <a:gd name="connsiteY4" fmla="*/ 3571886 h 5322895"/>
              <a:gd name="connsiteX5" fmla="*/ 12192000 w 12192000"/>
              <a:gd name="connsiteY5" fmla="*/ 3753332 h 5322895"/>
              <a:gd name="connsiteX6" fmla="*/ 12192000 w 12192000"/>
              <a:gd name="connsiteY6" fmla="*/ 4806077 h 5322895"/>
              <a:gd name="connsiteX7" fmla="*/ 11957522 w 12192000"/>
              <a:gd name="connsiteY7" fmla="*/ 4849979 h 5322895"/>
              <a:gd name="connsiteX8" fmla="*/ 11679973 w 12192000"/>
              <a:gd name="connsiteY8" fmla="*/ 4899723 h 5322895"/>
              <a:gd name="connsiteX9" fmla="*/ 11401197 w 12192000"/>
              <a:gd name="connsiteY9" fmla="*/ 4948416 h 5322895"/>
              <a:gd name="connsiteX10" fmla="*/ 11121192 w 12192000"/>
              <a:gd name="connsiteY10" fmla="*/ 4990102 h 5322895"/>
              <a:gd name="connsiteX11" fmla="*/ 10842416 w 12192000"/>
              <a:gd name="connsiteY11" fmla="*/ 5032139 h 5322895"/>
              <a:gd name="connsiteX12" fmla="*/ 10562411 w 12192000"/>
              <a:gd name="connsiteY12" fmla="*/ 5071374 h 5322895"/>
              <a:gd name="connsiteX13" fmla="*/ 10286091 w 12192000"/>
              <a:gd name="connsiteY13" fmla="*/ 5105003 h 5322895"/>
              <a:gd name="connsiteX14" fmla="*/ 10006086 w 12192000"/>
              <a:gd name="connsiteY14" fmla="*/ 5136881 h 5322895"/>
              <a:gd name="connsiteX15" fmla="*/ 9727310 w 12192000"/>
              <a:gd name="connsiteY15" fmla="*/ 5165957 h 5322895"/>
              <a:gd name="connsiteX16" fmla="*/ 9453445 w 12192000"/>
              <a:gd name="connsiteY16" fmla="*/ 5191179 h 5322895"/>
              <a:gd name="connsiteX17" fmla="*/ 9175897 w 12192000"/>
              <a:gd name="connsiteY17" fmla="*/ 5216401 h 5322895"/>
              <a:gd name="connsiteX18" fmla="*/ 8902033 w 12192000"/>
              <a:gd name="connsiteY18" fmla="*/ 5237420 h 5322895"/>
              <a:gd name="connsiteX19" fmla="*/ 8628169 w 12192000"/>
              <a:gd name="connsiteY19" fmla="*/ 5253884 h 5322895"/>
              <a:gd name="connsiteX20" fmla="*/ 8355533 w 12192000"/>
              <a:gd name="connsiteY20" fmla="*/ 5271050 h 5322895"/>
              <a:gd name="connsiteX21" fmla="*/ 8085353 w 12192000"/>
              <a:gd name="connsiteY21" fmla="*/ 5285412 h 5322895"/>
              <a:gd name="connsiteX22" fmla="*/ 7817629 w 12192000"/>
              <a:gd name="connsiteY22" fmla="*/ 5295571 h 5322895"/>
              <a:gd name="connsiteX23" fmla="*/ 7549905 w 12192000"/>
              <a:gd name="connsiteY23" fmla="*/ 5304329 h 5322895"/>
              <a:gd name="connsiteX24" fmla="*/ 7284638 w 12192000"/>
              <a:gd name="connsiteY24" fmla="*/ 5312736 h 5322895"/>
              <a:gd name="connsiteX25" fmla="*/ 7023055 w 12192000"/>
              <a:gd name="connsiteY25" fmla="*/ 5316590 h 5322895"/>
              <a:gd name="connsiteX26" fmla="*/ 6761472 w 12192000"/>
              <a:gd name="connsiteY26" fmla="*/ 5320793 h 5322895"/>
              <a:gd name="connsiteX27" fmla="*/ 6503573 w 12192000"/>
              <a:gd name="connsiteY27" fmla="*/ 5322895 h 5322895"/>
              <a:gd name="connsiteX28" fmla="*/ 6248130 w 12192000"/>
              <a:gd name="connsiteY28" fmla="*/ 5320793 h 5322895"/>
              <a:gd name="connsiteX29" fmla="*/ 5995144 w 12192000"/>
              <a:gd name="connsiteY29" fmla="*/ 5320793 h 5322895"/>
              <a:gd name="connsiteX30" fmla="*/ 5744613 w 12192000"/>
              <a:gd name="connsiteY30" fmla="*/ 5316590 h 5322895"/>
              <a:gd name="connsiteX31" fmla="*/ 5498995 w 12192000"/>
              <a:gd name="connsiteY31" fmla="*/ 5310284 h 5322895"/>
              <a:gd name="connsiteX32" fmla="*/ 5255834 w 12192000"/>
              <a:gd name="connsiteY32" fmla="*/ 5304329 h 5322895"/>
              <a:gd name="connsiteX33" fmla="*/ 5017584 w 12192000"/>
              <a:gd name="connsiteY33" fmla="*/ 5297673 h 5322895"/>
              <a:gd name="connsiteX34" fmla="*/ 4780562 w 12192000"/>
              <a:gd name="connsiteY34" fmla="*/ 5287514 h 5322895"/>
              <a:gd name="connsiteX35" fmla="*/ 4547227 w 12192000"/>
              <a:gd name="connsiteY35" fmla="*/ 5276654 h 5322895"/>
              <a:gd name="connsiteX36" fmla="*/ 4318800 w 12192000"/>
              <a:gd name="connsiteY36" fmla="*/ 5266846 h 5322895"/>
              <a:gd name="connsiteX37" fmla="*/ 3873004 w 12192000"/>
              <a:gd name="connsiteY37" fmla="*/ 5239171 h 5322895"/>
              <a:gd name="connsiteX38" fmla="*/ 3445628 w 12192000"/>
              <a:gd name="connsiteY38" fmla="*/ 5209746 h 5322895"/>
              <a:gd name="connsiteX39" fmla="*/ 3035446 w 12192000"/>
              <a:gd name="connsiteY39" fmla="*/ 5178918 h 5322895"/>
              <a:gd name="connsiteX40" fmla="*/ 2647370 w 12192000"/>
              <a:gd name="connsiteY40" fmla="*/ 5144939 h 5322895"/>
              <a:gd name="connsiteX41" fmla="*/ 2276487 w 12192000"/>
              <a:gd name="connsiteY41" fmla="*/ 5109557 h 5322895"/>
              <a:gd name="connsiteX42" fmla="*/ 1932621 w 12192000"/>
              <a:gd name="connsiteY42" fmla="*/ 5071374 h 5322895"/>
              <a:gd name="connsiteX43" fmla="*/ 1609634 w 12192000"/>
              <a:gd name="connsiteY43" fmla="*/ 5033891 h 5322895"/>
              <a:gd name="connsiteX44" fmla="*/ 1312435 w 12192000"/>
              <a:gd name="connsiteY44" fmla="*/ 4996408 h 5322895"/>
              <a:gd name="connsiteX45" fmla="*/ 1039799 w 12192000"/>
              <a:gd name="connsiteY45" fmla="*/ 4961027 h 5322895"/>
              <a:gd name="connsiteX46" fmla="*/ 797865 w 12192000"/>
              <a:gd name="connsiteY46" fmla="*/ 4927397 h 5322895"/>
              <a:gd name="connsiteX47" fmla="*/ 579265 w 12192000"/>
              <a:gd name="connsiteY47" fmla="*/ 4895519 h 5322895"/>
              <a:gd name="connsiteX48" fmla="*/ 395052 w 12192000"/>
              <a:gd name="connsiteY48" fmla="*/ 4868896 h 5322895"/>
              <a:gd name="connsiteX49" fmla="*/ 240312 w 12192000"/>
              <a:gd name="connsiteY49" fmla="*/ 4843673 h 5322895"/>
              <a:gd name="connsiteX50" fmla="*/ 27853 w 12192000"/>
              <a:gd name="connsiteY50" fmla="*/ 4807592 h 5322895"/>
              <a:gd name="connsiteX51" fmla="*/ 0 w 12192000"/>
              <a:gd name="connsiteY51" fmla="*/ 4802879 h 5322895"/>
              <a:gd name="connsiteX52" fmla="*/ 0 w 12192000"/>
              <a:gd name="connsiteY52" fmla="*/ 3753332 h 5322895"/>
              <a:gd name="connsiteX53" fmla="*/ 0 w 12192000"/>
              <a:gd name="connsiteY53" fmla="*/ 3571886 h 5322895"/>
              <a:gd name="connsiteX54" fmla="*/ 0 w 12192000"/>
              <a:gd name="connsiteY54" fmla="*/ 471948 h 5322895"/>
              <a:gd name="connsiteX55" fmla="*/ 0 w 12192000"/>
              <a:gd name="connsiteY55" fmla="*/ 213719 h 5322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0" h="5322895">
                <a:moveTo>
                  <a:pt x="0" y="0"/>
                </a:moveTo>
                <a:lnTo>
                  <a:pt x="12192000" y="0"/>
                </a:lnTo>
                <a:lnTo>
                  <a:pt x="12192000" y="213719"/>
                </a:lnTo>
                <a:lnTo>
                  <a:pt x="12192000" y="471948"/>
                </a:lnTo>
                <a:lnTo>
                  <a:pt x="12192000" y="3571886"/>
                </a:lnTo>
                <a:lnTo>
                  <a:pt x="12192000" y="3753332"/>
                </a:lnTo>
                <a:lnTo>
                  <a:pt x="12192000" y="4806077"/>
                </a:lnTo>
                <a:lnTo>
                  <a:pt x="11957522" y="4849979"/>
                </a:lnTo>
                <a:lnTo>
                  <a:pt x="11679973" y="4899723"/>
                </a:lnTo>
                <a:lnTo>
                  <a:pt x="11401197" y="4948416"/>
                </a:lnTo>
                <a:lnTo>
                  <a:pt x="11121192" y="4990102"/>
                </a:lnTo>
                <a:lnTo>
                  <a:pt x="10842416" y="5032139"/>
                </a:lnTo>
                <a:lnTo>
                  <a:pt x="10562411" y="5071374"/>
                </a:lnTo>
                <a:lnTo>
                  <a:pt x="10286091" y="5105003"/>
                </a:lnTo>
                <a:lnTo>
                  <a:pt x="10006086" y="5136881"/>
                </a:lnTo>
                <a:lnTo>
                  <a:pt x="9727310" y="5165957"/>
                </a:lnTo>
                <a:lnTo>
                  <a:pt x="9453445" y="5191179"/>
                </a:lnTo>
                <a:lnTo>
                  <a:pt x="9175897" y="5216401"/>
                </a:lnTo>
                <a:lnTo>
                  <a:pt x="8902033" y="5237420"/>
                </a:lnTo>
                <a:lnTo>
                  <a:pt x="8628169" y="5253884"/>
                </a:lnTo>
                <a:lnTo>
                  <a:pt x="8355533" y="5271050"/>
                </a:lnTo>
                <a:lnTo>
                  <a:pt x="8085353" y="5285412"/>
                </a:lnTo>
                <a:lnTo>
                  <a:pt x="7817629" y="5295571"/>
                </a:lnTo>
                <a:lnTo>
                  <a:pt x="7549905" y="5304329"/>
                </a:lnTo>
                <a:lnTo>
                  <a:pt x="7284638" y="5312736"/>
                </a:lnTo>
                <a:lnTo>
                  <a:pt x="7023055" y="5316590"/>
                </a:lnTo>
                <a:lnTo>
                  <a:pt x="6761472" y="5320793"/>
                </a:lnTo>
                <a:lnTo>
                  <a:pt x="6503573" y="5322895"/>
                </a:lnTo>
                <a:lnTo>
                  <a:pt x="6248130" y="5320793"/>
                </a:lnTo>
                <a:lnTo>
                  <a:pt x="5995144" y="5320793"/>
                </a:lnTo>
                <a:lnTo>
                  <a:pt x="5744613" y="5316590"/>
                </a:lnTo>
                <a:lnTo>
                  <a:pt x="5498995" y="5310284"/>
                </a:lnTo>
                <a:lnTo>
                  <a:pt x="5255834" y="5304329"/>
                </a:lnTo>
                <a:lnTo>
                  <a:pt x="5017584" y="5297673"/>
                </a:lnTo>
                <a:lnTo>
                  <a:pt x="4780562" y="5287514"/>
                </a:lnTo>
                <a:lnTo>
                  <a:pt x="4547227" y="5276654"/>
                </a:lnTo>
                <a:lnTo>
                  <a:pt x="4318800" y="5266846"/>
                </a:lnTo>
                <a:lnTo>
                  <a:pt x="3873004" y="5239171"/>
                </a:lnTo>
                <a:lnTo>
                  <a:pt x="3445628" y="5209746"/>
                </a:lnTo>
                <a:lnTo>
                  <a:pt x="3035446" y="5178918"/>
                </a:lnTo>
                <a:lnTo>
                  <a:pt x="2647370" y="5144939"/>
                </a:lnTo>
                <a:lnTo>
                  <a:pt x="2276487" y="5109557"/>
                </a:lnTo>
                <a:lnTo>
                  <a:pt x="1932621" y="5071374"/>
                </a:lnTo>
                <a:lnTo>
                  <a:pt x="1609634" y="5033891"/>
                </a:lnTo>
                <a:lnTo>
                  <a:pt x="1312435" y="4996408"/>
                </a:lnTo>
                <a:lnTo>
                  <a:pt x="1039799" y="4961027"/>
                </a:lnTo>
                <a:lnTo>
                  <a:pt x="797865" y="4927397"/>
                </a:lnTo>
                <a:lnTo>
                  <a:pt x="579265" y="4895519"/>
                </a:lnTo>
                <a:lnTo>
                  <a:pt x="395052" y="4868896"/>
                </a:lnTo>
                <a:lnTo>
                  <a:pt x="240312" y="4843673"/>
                </a:lnTo>
                <a:lnTo>
                  <a:pt x="27853" y="4807592"/>
                </a:lnTo>
                <a:lnTo>
                  <a:pt x="0" y="4802879"/>
                </a:lnTo>
                <a:lnTo>
                  <a:pt x="0" y="3753332"/>
                </a:lnTo>
                <a:lnTo>
                  <a:pt x="0" y="3571886"/>
                </a:lnTo>
                <a:lnTo>
                  <a:pt x="0" y="471948"/>
                </a:lnTo>
                <a:lnTo>
                  <a:pt x="0" y="213719"/>
                </a:lnTo>
                <a:close/>
              </a:path>
            </a:pathLst>
          </a:custGeom>
          <a:ln w="44450">
            <a:gradFill>
              <a:gsLst>
                <a:gs pos="0">
                  <a:schemeClr val="bg2">
                    <a:alpha val="65000"/>
                  </a:schemeClr>
                </a:gs>
                <a:gs pos="98000">
                  <a:schemeClr val="bg2">
                    <a:lumMod val="75000"/>
                    <a:alpha val="55000"/>
                  </a:schemeClr>
                </a:gs>
              </a:gsLst>
              <a:lin ang="5400000" scaled="1"/>
            </a:gradFill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0623C1-54B9-4C56-840E-86FDA50E2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1012" y="865974"/>
            <a:ext cx="8676222" cy="364382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Generations</a:t>
            </a:r>
          </a:p>
        </p:txBody>
      </p:sp>
    </p:spTree>
    <p:extLst>
      <p:ext uri="{BB962C8B-B14F-4D97-AF65-F5344CB8AC3E}">
        <p14:creationId xmlns:p14="http://schemas.microsoft.com/office/powerpoint/2010/main" val="40044216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24953-70AC-4455-B4A1-67B628AEA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9136" y="609600"/>
            <a:ext cx="6512161" cy="1905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dirty="0"/>
              <a:t>William Jay II and John Jay II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C5D7ED85-CC7A-4CC9-BD81-5F56C514819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2"/>
          <a:stretch/>
        </p:blipFill>
        <p:spPr>
          <a:xfrm>
            <a:off x="1180740" y="720348"/>
            <a:ext cx="3416888" cy="5218777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4DC5D8-CB81-4D92-A028-29AFB76BE7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39138" y="2666999"/>
            <a:ext cx="6271591" cy="3395871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Matthew Brady Studio, New York, NY</a:t>
            </a:r>
          </a:p>
          <a:p>
            <a:r>
              <a:rPr lang="en-US" dirty="0"/>
              <a:t>1860s</a:t>
            </a:r>
          </a:p>
          <a:p>
            <a:r>
              <a:rPr lang="en-US" dirty="0"/>
              <a:t>JJ.2015.3.13.d</a:t>
            </a:r>
          </a:p>
        </p:txBody>
      </p:sp>
    </p:spTree>
    <p:extLst>
      <p:ext uri="{BB962C8B-B14F-4D97-AF65-F5344CB8AC3E}">
        <p14:creationId xmlns:p14="http://schemas.microsoft.com/office/powerpoint/2010/main" val="39223097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6ADDF-D66E-4A8D-A7B4-0CA44CC73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91" y="609600"/>
            <a:ext cx="6573685" cy="1905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dirty="0"/>
              <a:t>Eleanor jay Iselin </a:t>
            </a:r>
            <a:br>
              <a:rPr lang="en-US" sz="3200" dirty="0"/>
            </a:br>
            <a:r>
              <a:rPr lang="en-US" sz="3200" dirty="0"/>
              <a:t>and her daughter Dorothy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28EE8E-D80F-4229-A539-3C2A0B9053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192" y="2666999"/>
            <a:ext cx="6573684" cy="3216276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Arial"/>
              <a:buChar char="•"/>
            </a:pPr>
            <a:endParaRPr lang="en-US" i="1" dirty="0"/>
          </a:p>
          <a:p>
            <a:pPr>
              <a:buFont typeface="Arial"/>
              <a:buChar char="•"/>
            </a:pPr>
            <a:endParaRPr lang="en-US" i="1" dirty="0"/>
          </a:p>
          <a:p>
            <a:pPr>
              <a:buFont typeface="Arial"/>
              <a:buChar char="•"/>
            </a:pPr>
            <a:endParaRPr lang="en-US" i="1" dirty="0"/>
          </a:p>
          <a:p>
            <a:endParaRPr lang="en-US" i="1" dirty="0"/>
          </a:p>
          <a:p>
            <a:r>
              <a:rPr lang="en-US" dirty="0"/>
              <a:t>Bedford House</a:t>
            </a:r>
          </a:p>
          <a:p>
            <a:r>
              <a:rPr lang="en-US" dirty="0"/>
              <a:t>1907</a:t>
            </a:r>
          </a:p>
          <a:p>
            <a:r>
              <a:rPr lang="en-US" dirty="0"/>
              <a:t>JJ.1980.133.2.e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9714BE05-0CDC-4452-98F6-F2F24D260D1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7748761" y="645106"/>
            <a:ext cx="3620944" cy="5247747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10475966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8A483-13A6-4EB2-9860-01F2FE61E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91" y="609600"/>
            <a:ext cx="3732865" cy="1905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600" dirty="0"/>
              <a:t>Col. William jay </a:t>
            </a:r>
            <a:r>
              <a:rPr lang="en-US" sz="2600" dirty="0" err="1"/>
              <a:t>andgrandchildren</a:t>
            </a:r>
            <a:r>
              <a:rPr lang="en-US" sz="2600" dirty="0"/>
              <a:t> Dorothy, William, and Eleanor Iselin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C4D759-CB69-440D-A829-81A909FEF5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192" y="2666999"/>
            <a:ext cx="3643674" cy="3216276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Central Park, New York, NY</a:t>
            </a:r>
          </a:p>
          <a:p>
            <a:r>
              <a:rPr lang="en-US" dirty="0"/>
              <a:t>1911</a:t>
            </a:r>
          </a:p>
          <a:p>
            <a:r>
              <a:rPr lang="en-US" dirty="0"/>
              <a:t>JJ.1980.140.19.g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06C772F2-F1F0-4115-BE39-03FE6D7ACA8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4630994" y="1081594"/>
            <a:ext cx="6916633" cy="4374770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25690135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26AD8-DC1B-4DC3-B760-C82E523C0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92" y="609600"/>
            <a:ext cx="3643674" cy="308409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600" dirty="0"/>
              <a:t>Arthur Iselin, </a:t>
            </a:r>
            <a:br>
              <a:rPr lang="en-US" sz="2600" dirty="0"/>
            </a:br>
            <a:r>
              <a:rPr lang="en-US" sz="2600" dirty="0"/>
              <a:t>john jay Iselin, William Iselin, </a:t>
            </a:r>
            <a:br>
              <a:rPr lang="en-US" sz="2600" dirty="0"/>
            </a:br>
            <a:r>
              <a:rPr lang="en-US" sz="2600" dirty="0"/>
              <a:t>and </a:t>
            </a:r>
            <a:br>
              <a:rPr lang="en-US" sz="2600" dirty="0"/>
            </a:br>
            <a:r>
              <a:rPr lang="en-US" sz="2600" dirty="0"/>
              <a:t>William jay </a:t>
            </a:r>
            <a:r>
              <a:rPr lang="en-US" sz="2600" dirty="0" err="1"/>
              <a:t>iselin</a:t>
            </a:r>
            <a:endParaRPr lang="en-US" sz="26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A895A8-D183-4D95-BE48-E7060DB4F9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192" y="2799183"/>
            <a:ext cx="3643674" cy="298579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Font typeface="Arial"/>
              <a:buChar char="•"/>
            </a:pPr>
            <a:endParaRPr lang="en-US" dirty="0"/>
          </a:p>
          <a:p>
            <a:pPr>
              <a:buFont typeface="Arial"/>
              <a:buChar char="•"/>
            </a:pPr>
            <a:endParaRPr lang="en-US" dirty="0"/>
          </a:p>
          <a:p>
            <a:pPr>
              <a:buFont typeface="Arial"/>
              <a:buChar char="•"/>
            </a:pPr>
            <a:endParaRPr lang="en-US" dirty="0"/>
          </a:p>
          <a:p>
            <a:endParaRPr lang="en-US" dirty="0"/>
          </a:p>
          <a:p>
            <a:r>
              <a:rPr lang="en-US" dirty="0"/>
              <a:t>Place unknown</a:t>
            </a:r>
          </a:p>
          <a:p>
            <a:r>
              <a:rPr lang="en-US" dirty="0"/>
              <a:t>1934</a:t>
            </a:r>
          </a:p>
          <a:p>
            <a:r>
              <a:rPr lang="en-US" dirty="0"/>
              <a:t>JJ.2015.11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B1B4C6F6-387A-4E03-B10E-C82112B072A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3042"/>
          <a:stretch/>
        </p:blipFill>
        <p:spPr>
          <a:xfrm>
            <a:off x="4630994" y="645106"/>
            <a:ext cx="6916633" cy="5247747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2643752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87040-9A1F-4698-90A8-BD7837027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0465" y="609600"/>
            <a:ext cx="5122606" cy="29640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200" dirty="0"/>
              <a:t>Dorothy pascal, </a:t>
            </a:r>
            <a:r>
              <a:rPr lang="en-US" sz="3200" dirty="0" err="1"/>
              <a:t>lucie</a:t>
            </a:r>
            <a:r>
              <a:rPr lang="en-US" sz="3200" dirty="0"/>
              <a:t> jay, </a:t>
            </a:r>
            <a:br>
              <a:rPr lang="en-US" sz="3200" dirty="0"/>
            </a:br>
            <a:r>
              <a:rPr lang="en-US" sz="3200" dirty="0"/>
              <a:t>Eleanor Iselin, and Barbara pascal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1A63F7-01A6-45F9-8779-A1D8355F13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20465" y="3978275"/>
            <a:ext cx="5122606" cy="1905000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dirty="0"/>
          </a:p>
          <a:p>
            <a:r>
              <a:rPr lang="en-US" dirty="0"/>
              <a:t>Terrace Garden, Bedford House</a:t>
            </a:r>
          </a:p>
          <a:p>
            <a:r>
              <a:rPr lang="en-US" dirty="0"/>
              <a:t>1929</a:t>
            </a:r>
          </a:p>
          <a:p>
            <a:r>
              <a:rPr lang="en-US" dirty="0"/>
              <a:t>JJ.2015.37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69FDEC2F-592D-45E8-A3FE-F77AB6FD355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12730"/>
          <a:stretch/>
        </p:blipFill>
        <p:spPr>
          <a:xfrm>
            <a:off x="805935" y="645106"/>
            <a:ext cx="5126140" cy="5247747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6674210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3AA2B-2924-48C3-B85C-113BE8E18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91" y="609600"/>
            <a:ext cx="6573685" cy="1905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dirty="0"/>
              <a:t>John Jay II and Eleanor jay chapman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88236A-D551-4580-B652-8EEDDFA3BA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192" y="2666999"/>
            <a:ext cx="6573684" cy="3216276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Charles Frederick Studio, 587 Broadway, New York, NY</a:t>
            </a:r>
          </a:p>
          <a:p>
            <a:r>
              <a:rPr lang="en-US" dirty="0"/>
              <a:t>C. 1865</a:t>
            </a:r>
          </a:p>
          <a:p>
            <a:r>
              <a:rPr lang="en-US" dirty="0"/>
              <a:t>JJ.1984.120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FD3E8E0B-6D7C-4720-8043-81DB9D8BA52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6" r="-3" b="-3"/>
          <a:stretch/>
        </p:blipFill>
        <p:spPr>
          <a:xfrm>
            <a:off x="7841299" y="645106"/>
            <a:ext cx="3435867" cy="5247747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6529472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FA19FA2-A24D-4B9E-BDB0-4C9B62BC5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0334" y="609600"/>
            <a:ext cx="6279503" cy="1905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dirty="0"/>
              <a:t>Edwin </a:t>
            </a:r>
            <a:r>
              <a:rPr lang="en-US" sz="3200" dirty="0" err="1"/>
              <a:t>Forones</a:t>
            </a:r>
            <a:r>
              <a:rPr lang="en-US" sz="3200" dirty="0"/>
              <a:t> </a:t>
            </a:r>
            <a:br>
              <a:rPr lang="en-US" sz="3200" dirty="0"/>
            </a:br>
            <a:r>
              <a:rPr lang="en-US" sz="3200" dirty="0"/>
              <a:t>a groom at Bedford house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9332E21-C30D-4ABC-8542-FF80FCE8BC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10334" y="2666999"/>
            <a:ext cx="6279503" cy="3216276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Place unknown (photographer Ball at 17 Regent St. SW)</a:t>
            </a:r>
          </a:p>
          <a:p>
            <a:r>
              <a:rPr lang="en-US" dirty="0"/>
              <a:t>c. 1900</a:t>
            </a:r>
          </a:p>
          <a:p>
            <a:r>
              <a:rPr lang="en-US" dirty="0"/>
              <a:t>JJ.2015.15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E6F38194-F577-48AC-9CD0-962142B0CD6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 b="7518"/>
          <a:stretch/>
        </p:blipFill>
        <p:spPr>
          <a:xfrm>
            <a:off x="1510582" y="645106"/>
            <a:ext cx="3716846" cy="5247747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7736313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ECBAC-116D-4470-922F-E5182137B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547" y="609600"/>
            <a:ext cx="4077477" cy="1905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John jay chapman, </a:t>
            </a:r>
            <a:br>
              <a:rPr lang="en-US" dirty="0"/>
            </a:br>
            <a:r>
              <a:rPr lang="en-US" dirty="0"/>
              <a:t>john jay ii, and victor chapman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0EC665-3C68-4DD2-8E76-E1A3E540CB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192" y="2666999"/>
            <a:ext cx="3643674" cy="3216276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Front Porch, Bedford House</a:t>
            </a:r>
          </a:p>
          <a:p>
            <a:r>
              <a:rPr lang="en-US" dirty="0"/>
              <a:t>C. 1891</a:t>
            </a:r>
          </a:p>
          <a:p>
            <a:r>
              <a:rPr lang="en-US" dirty="0"/>
              <a:t>JJ.1984.119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C6375C5C-57B7-4DDA-8379-4CFDDA6A868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3963"/>
          <a:stretch/>
        </p:blipFill>
        <p:spPr>
          <a:xfrm>
            <a:off x="4630994" y="645106"/>
            <a:ext cx="6916633" cy="5247747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16388749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D62164E-4528-40DB-BC26-D6DDE216A0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rgbClr val="363D4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F30007FA-C6A2-43A0-8045-7016AEF817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5322895"/>
          </a:xfrm>
          <a:custGeom>
            <a:avLst/>
            <a:gdLst>
              <a:gd name="connsiteX0" fmla="*/ 0 w 12192000"/>
              <a:gd name="connsiteY0" fmla="*/ 0 h 5322895"/>
              <a:gd name="connsiteX1" fmla="*/ 12192000 w 12192000"/>
              <a:gd name="connsiteY1" fmla="*/ 0 h 5322895"/>
              <a:gd name="connsiteX2" fmla="*/ 12192000 w 12192000"/>
              <a:gd name="connsiteY2" fmla="*/ 213719 h 5322895"/>
              <a:gd name="connsiteX3" fmla="*/ 12192000 w 12192000"/>
              <a:gd name="connsiteY3" fmla="*/ 471948 h 5322895"/>
              <a:gd name="connsiteX4" fmla="*/ 12192000 w 12192000"/>
              <a:gd name="connsiteY4" fmla="*/ 3571886 h 5322895"/>
              <a:gd name="connsiteX5" fmla="*/ 12192000 w 12192000"/>
              <a:gd name="connsiteY5" fmla="*/ 3753332 h 5322895"/>
              <a:gd name="connsiteX6" fmla="*/ 12192000 w 12192000"/>
              <a:gd name="connsiteY6" fmla="*/ 4806077 h 5322895"/>
              <a:gd name="connsiteX7" fmla="*/ 11957522 w 12192000"/>
              <a:gd name="connsiteY7" fmla="*/ 4849979 h 5322895"/>
              <a:gd name="connsiteX8" fmla="*/ 11679973 w 12192000"/>
              <a:gd name="connsiteY8" fmla="*/ 4899723 h 5322895"/>
              <a:gd name="connsiteX9" fmla="*/ 11401197 w 12192000"/>
              <a:gd name="connsiteY9" fmla="*/ 4948416 h 5322895"/>
              <a:gd name="connsiteX10" fmla="*/ 11121192 w 12192000"/>
              <a:gd name="connsiteY10" fmla="*/ 4990102 h 5322895"/>
              <a:gd name="connsiteX11" fmla="*/ 10842416 w 12192000"/>
              <a:gd name="connsiteY11" fmla="*/ 5032139 h 5322895"/>
              <a:gd name="connsiteX12" fmla="*/ 10562411 w 12192000"/>
              <a:gd name="connsiteY12" fmla="*/ 5071374 h 5322895"/>
              <a:gd name="connsiteX13" fmla="*/ 10286091 w 12192000"/>
              <a:gd name="connsiteY13" fmla="*/ 5105003 h 5322895"/>
              <a:gd name="connsiteX14" fmla="*/ 10006086 w 12192000"/>
              <a:gd name="connsiteY14" fmla="*/ 5136881 h 5322895"/>
              <a:gd name="connsiteX15" fmla="*/ 9727310 w 12192000"/>
              <a:gd name="connsiteY15" fmla="*/ 5165957 h 5322895"/>
              <a:gd name="connsiteX16" fmla="*/ 9453445 w 12192000"/>
              <a:gd name="connsiteY16" fmla="*/ 5191179 h 5322895"/>
              <a:gd name="connsiteX17" fmla="*/ 9175897 w 12192000"/>
              <a:gd name="connsiteY17" fmla="*/ 5216401 h 5322895"/>
              <a:gd name="connsiteX18" fmla="*/ 8902033 w 12192000"/>
              <a:gd name="connsiteY18" fmla="*/ 5237420 h 5322895"/>
              <a:gd name="connsiteX19" fmla="*/ 8628169 w 12192000"/>
              <a:gd name="connsiteY19" fmla="*/ 5253884 h 5322895"/>
              <a:gd name="connsiteX20" fmla="*/ 8355533 w 12192000"/>
              <a:gd name="connsiteY20" fmla="*/ 5271050 h 5322895"/>
              <a:gd name="connsiteX21" fmla="*/ 8085353 w 12192000"/>
              <a:gd name="connsiteY21" fmla="*/ 5285412 h 5322895"/>
              <a:gd name="connsiteX22" fmla="*/ 7817629 w 12192000"/>
              <a:gd name="connsiteY22" fmla="*/ 5295571 h 5322895"/>
              <a:gd name="connsiteX23" fmla="*/ 7549905 w 12192000"/>
              <a:gd name="connsiteY23" fmla="*/ 5304329 h 5322895"/>
              <a:gd name="connsiteX24" fmla="*/ 7284638 w 12192000"/>
              <a:gd name="connsiteY24" fmla="*/ 5312736 h 5322895"/>
              <a:gd name="connsiteX25" fmla="*/ 7023055 w 12192000"/>
              <a:gd name="connsiteY25" fmla="*/ 5316590 h 5322895"/>
              <a:gd name="connsiteX26" fmla="*/ 6761472 w 12192000"/>
              <a:gd name="connsiteY26" fmla="*/ 5320793 h 5322895"/>
              <a:gd name="connsiteX27" fmla="*/ 6503573 w 12192000"/>
              <a:gd name="connsiteY27" fmla="*/ 5322895 h 5322895"/>
              <a:gd name="connsiteX28" fmla="*/ 6248130 w 12192000"/>
              <a:gd name="connsiteY28" fmla="*/ 5320793 h 5322895"/>
              <a:gd name="connsiteX29" fmla="*/ 5995144 w 12192000"/>
              <a:gd name="connsiteY29" fmla="*/ 5320793 h 5322895"/>
              <a:gd name="connsiteX30" fmla="*/ 5744613 w 12192000"/>
              <a:gd name="connsiteY30" fmla="*/ 5316590 h 5322895"/>
              <a:gd name="connsiteX31" fmla="*/ 5498995 w 12192000"/>
              <a:gd name="connsiteY31" fmla="*/ 5310284 h 5322895"/>
              <a:gd name="connsiteX32" fmla="*/ 5255834 w 12192000"/>
              <a:gd name="connsiteY32" fmla="*/ 5304329 h 5322895"/>
              <a:gd name="connsiteX33" fmla="*/ 5017584 w 12192000"/>
              <a:gd name="connsiteY33" fmla="*/ 5297673 h 5322895"/>
              <a:gd name="connsiteX34" fmla="*/ 4780562 w 12192000"/>
              <a:gd name="connsiteY34" fmla="*/ 5287514 h 5322895"/>
              <a:gd name="connsiteX35" fmla="*/ 4547227 w 12192000"/>
              <a:gd name="connsiteY35" fmla="*/ 5276654 h 5322895"/>
              <a:gd name="connsiteX36" fmla="*/ 4318800 w 12192000"/>
              <a:gd name="connsiteY36" fmla="*/ 5266846 h 5322895"/>
              <a:gd name="connsiteX37" fmla="*/ 3873004 w 12192000"/>
              <a:gd name="connsiteY37" fmla="*/ 5239171 h 5322895"/>
              <a:gd name="connsiteX38" fmla="*/ 3445628 w 12192000"/>
              <a:gd name="connsiteY38" fmla="*/ 5209746 h 5322895"/>
              <a:gd name="connsiteX39" fmla="*/ 3035446 w 12192000"/>
              <a:gd name="connsiteY39" fmla="*/ 5178918 h 5322895"/>
              <a:gd name="connsiteX40" fmla="*/ 2647370 w 12192000"/>
              <a:gd name="connsiteY40" fmla="*/ 5144939 h 5322895"/>
              <a:gd name="connsiteX41" fmla="*/ 2276487 w 12192000"/>
              <a:gd name="connsiteY41" fmla="*/ 5109557 h 5322895"/>
              <a:gd name="connsiteX42" fmla="*/ 1932621 w 12192000"/>
              <a:gd name="connsiteY42" fmla="*/ 5071374 h 5322895"/>
              <a:gd name="connsiteX43" fmla="*/ 1609634 w 12192000"/>
              <a:gd name="connsiteY43" fmla="*/ 5033891 h 5322895"/>
              <a:gd name="connsiteX44" fmla="*/ 1312435 w 12192000"/>
              <a:gd name="connsiteY44" fmla="*/ 4996408 h 5322895"/>
              <a:gd name="connsiteX45" fmla="*/ 1039799 w 12192000"/>
              <a:gd name="connsiteY45" fmla="*/ 4961027 h 5322895"/>
              <a:gd name="connsiteX46" fmla="*/ 797865 w 12192000"/>
              <a:gd name="connsiteY46" fmla="*/ 4927397 h 5322895"/>
              <a:gd name="connsiteX47" fmla="*/ 579265 w 12192000"/>
              <a:gd name="connsiteY47" fmla="*/ 4895519 h 5322895"/>
              <a:gd name="connsiteX48" fmla="*/ 395052 w 12192000"/>
              <a:gd name="connsiteY48" fmla="*/ 4868896 h 5322895"/>
              <a:gd name="connsiteX49" fmla="*/ 240312 w 12192000"/>
              <a:gd name="connsiteY49" fmla="*/ 4843673 h 5322895"/>
              <a:gd name="connsiteX50" fmla="*/ 27853 w 12192000"/>
              <a:gd name="connsiteY50" fmla="*/ 4807592 h 5322895"/>
              <a:gd name="connsiteX51" fmla="*/ 0 w 12192000"/>
              <a:gd name="connsiteY51" fmla="*/ 4802879 h 5322895"/>
              <a:gd name="connsiteX52" fmla="*/ 0 w 12192000"/>
              <a:gd name="connsiteY52" fmla="*/ 3753332 h 5322895"/>
              <a:gd name="connsiteX53" fmla="*/ 0 w 12192000"/>
              <a:gd name="connsiteY53" fmla="*/ 3571886 h 5322895"/>
              <a:gd name="connsiteX54" fmla="*/ 0 w 12192000"/>
              <a:gd name="connsiteY54" fmla="*/ 471948 h 5322895"/>
              <a:gd name="connsiteX55" fmla="*/ 0 w 12192000"/>
              <a:gd name="connsiteY55" fmla="*/ 213719 h 5322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0" h="5322895">
                <a:moveTo>
                  <a:pt x="0" y="0"/>
                </a:moveTo>
                <a:lnTo>
                  <a:pt x="12192000" y="0"/>
                </a:lnTo>
                <a:lnTo>
                  <a:pt x="12192000" y="213719"/>
                </a:lnTo>
                <a:lnTo>
                  <a:pt x="12192000" y="471948"/>
                </a:lnTo>
                <a:lnTo>
                  <a:pt x="12192000" y="3571886"/>
                </a:lnTo>
                <a:lnTo>
                  <a:pt x="12192000" y="3753332"/>
                </a:lnTo>
                <a:lnTo>
                  <a:pt x="12192000" y="4806077"/>
                </a:lnTo>
                <a:lnTo>
                  <a:pt x="11957522" y="4849979"/>
                </a:lnTo>
                <a:lnTo>
                  <a:pt x="11679973" y="4899723"/>
                </a:lnTo>
                <a:lnTo>
                  <a:pt x="11401197" y="4948416"/>
                </a:lnTo>
                <a:lnTo>
                  <a:pt x="11121192" y="4990102"/>
                </a:lnTo>
                <a:lnTo>
                  <a:pt x="10842416" y="5032139"/>
                </a:lnTo>
                <a:lnTo>
                  <a:pt x="10562411" y="5071374"/>
                </a:lnTo>
                <a:lnTo>
                  <a:pt x="10286091" y="5105003"/>
                </a:lnTo>
                <a:lnTo>
                  <a:pt x="10006086" y="5136881"/>
                </a:lnTo>
                <a:lnTo>
                  <a:pt x="9727310" y="5165957"/>
                </a:lnTo>
                <a:lnTo>
                  <a:pt x="9453445" y="5191179"/>
                </a:lnTo>
                <a:lnTo>
                  <a:pt x="9175897" y="5216401"/>
                </a:lnTo>
                <a:lnTo>
                  <a:pt x="8902033" y="5237420"/>
                </a:lnTo>
                <a:lnTo>
                  <a:pt x="8628169" y="5253884"/>
                </a:lnTo>
                <a:lnTo>
                  <a:pt x="8355533" y="5271050"/>
                </a:lnTo>
                <a:lnTo>
                  <a:pt x="8085353" y="5285412"/>
                </a:lnTo>
                <a:lnTo>
                  <a:pt x="7817629" y="5295571"/>
                </a:lnTo>
                <a:lnTo>
                  <a:pt x="7549905" y="5304329"/>
                </a:lnTo>
                <a:lnTo>
                  <a:pt x="7284638" y="5312736"/>
                </a:lnTo>
                <a:lnTo>
                  <a:pt x="7023055" y="5316590"/>
                </a:lnTo>
                <a:lnTo>
                  <a:pt x="6761472" y="5320793"/>
                </a:lnTo>
                <a:lnTo>
                  <a:pt x="6503573" y="5322895"/>
                </a:lnTo>
                <a:lnTo>
                  <a:pt x="6248130" y="5320793"/>
                </a:lnTo>
                <a:lnTo>
                  <a:pt x="5995144" y="5320793"/>
                </a:lnTo>
                <a:lnTo>
                  <a:pt x="5744613" y="5316590"/>
                </a:lnTo>
                <a:lnTo>
                  <a:pt x="5498995" y="5310284"/>
                </a:lnTo>
                <a:lnTo>
                  <a:pt x="5255834" y="5304329"/>
                </a:lnTo>
                <a:lnTo>
                  <a:pt x="5017584" y="5297673"/>
                </a:lnTo>
                <a:lnTo>
                  <a:pt x="4780562" y="5287514"/>
                </a:lnTo>
                <a:lnTo>
                  <a:pt x="4547227" y="5276654"/>
                </a:lnTo>
                <a:lnTo>
                  <a:pt x="4318800" y="5266846"/>
                </a:lnTo>
                <a:lnTo>
                  <a:pt x="3873004" y="5239171"/>
                </a:lnTo>
                <a:lnTo>
                  <a:pt x="3445628" y="5209746"/>
                </a:lnTo>
                <a:lnTo>
                  <a:pt x="3035446" y="5178918"/>
                </a:lnTo>
                <a:lnTo>
                  <a:pt x="2647370" y="5144939"/>
                </a:lnTo>
                <a:lnTo>
                  <a:pt x="2276487" y="5109557"/>
                </a:lnTo>
                <a:lnTo>
                  <a:pt x="1932621" y="5071374"/>
                </a:lnTo>
                <a:lnTo>
                  <a:pt x="1609634" y="5033891"/>
                </a:lnTo>
                <a:lnTo>
                  <a:pt x="1312435" y="4996408"/>
                </a:lnTo>
                <a:lnTo>
                  <a:pt x="1039799" y="4961027"/>
                </a:lnTo>
                <a:lnTo>
                  <a:pt x="797865" y="4927397"/>
                </a:lnTo>
                <a:lnTo>
                  <a:pt x="579265" y="4895519"/>
                </a:lnTo>
                <a:lnTo>
                  <a:pt x="395052" y="4868896"/>
                </a:lnTo>
                <a:lnTo>
                  <a:pt x="240312" y="4843673"/>
                </a:lnTo>
                <a:lnTo>
                  <a:pt x="27853" y="4807592"/>
                </a:lnTo>
                <a:lnTo>
                  <a:pt x="0" y="4802879"/>
                </a:lnTo>
                <a:lnTo>
                  <a:pt x="0" y="3753332"/>
                </a:lnTo>
                <a:lnTo>
                  <a:pt x="0" y="3571886"/>
                </a:lnTo>
                <a:lnTo>
                  <a:pt x="0" y="471948"/>
                </a:lnTo>
                <a:lnTo>
                  <a:pt x="0" y="213719"/>
                </a:lnTo>
                <a:close/>
              </a:path>
            </a:pathLst>
          </a:custGeom>
          <a:ln w="44450">
            <a:gradFill>
              <a:gsLst>
                <a:gs pos="0">
                  <a:schemeClr val="bg2">
                    <a:alpha val="65000"/>
                  </a:schemeClr>
                </a:gs>
                <a:gs pos="98000">
                  <a:schemeClr val="bg2">
                    <a:lumMod val="75000"/>
                    <a:alpha val="55000"/>
                  </a:schemeClr>
                </a:gs>
              </a:gsLst>
              <a:lin ang="5400000" scaled="1"/>
            </a:gradFill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0623C1-54B9-4C56-840E-86FDA50E2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1012" y="865974"/>
            <a:ext cx="8676222" cy="364382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Having fun</a:t>
            </a:r>
          </a:p>
        </p:txBody>
      </p:sp>
    </p:spTree>
    <p:extLst>
      <p:ext uri="{BB962C8B-B14F-4D97-AF65-F5344CB8AC3E}">
        <p14:creationId xmlns:p14="http://schemas.microsoft.com/office/powerpoint/2010/main" val="23501724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12861-324A-4500-AC27-37F5470CD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9137" y="609600"/>
            <a:ext cx="6132446" cy="1905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dirty="0"/>
              <a:t>Dorothy and William jay Iselin in colonial dress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63773BA8-530D-46E8-BE4F-9403CE791A8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6" r="11487"/>
          <a:stretch/>
        </p:blipFill>
        <p:spPr>
          <a:xfrm>
            <a:off x="1180741" y="720348"/>
            <a:ext cx="3416886" cy="5218777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5766A0-3481-4C5C-8744-E25F73B178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39138" y="2666999"/>
            <a:ext cx="6271591" cy="3395871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Arial"/>
              <a:buChar char="•"/>
            </a:pPr>
            <a:endParaRPr lang="en-US" dirty="0"/>
          </a:p>
          <a:p>
            <a:pPr>
              <a:buFont typeface="Arial"/>
              <a:buChar char="•"/>
            </a:pPr>
            <a:endParaRPr lang="en-US" dirty="0"/>
          </a:p>
          <a:p>
            <a:pPr>
              <a:buFont typeface="Arial"/>
              <a:buChar char="•"/>
            </a:pPr>
            <a:endParaRPr lang="en-US" dirty="0"/>
          </a:p>
          <a:p>
            <a:pPr>
              <a:buFont typeface="Arial"/>
              <a:buChar char="•"/>
            </a:pPr>
            <a:endParaRPr lang="en-US" dirty="0"/>
          </a:p>
          <a:p>
            <a:pPr>
              <a:buFont typeface="Arial"/>
              <a:buChar char="•"/>
            </a:pPr>
            <a:endParaRPr lang="en-US" dirty="0"/>
          </a:p>
          <a:p>
            <a:r>
              <a:rPr lang="en-US" dirty="0"/>
              <a:t>Bedford House</a:t>
            </a:r>
          </a:p>
          <a:p>
            <a:r>
              <a:rPr lang="en-US" dirty="0"/>
              <a:t>C. 1914</a:t>
            </a:r>
          </a:p>
          <a:p>
            <a:r>
              <a:rPr lang="en-US" dirty="0"/>
              <a:t>JJ.2015.16</a:t>
            </a:r>
          </a:p>
        </p:txBody>
      </p:sp>
    </p:spTree>
    <p:extLst>
      <p:ext uri="{BB962C8B-B14F-4D97-AF65-F5344CB8AC3E}">
        <p14:creationId xmlns:p14="http://schemas.microsoft.com/office/powerpoint/2010/main" val="5804810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313E3-F228-4434-9AED-FF2F68C9E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92" y="609600"/>
            <a:ext cx="3643674" cy="1905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Eleanor Iselin (center, with headscarf)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3AE9BA-B10B-4F16-B03C-904B34F97B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192" y="2666999"/>
            <a:ext cx="3643674" cy="3216276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Bailey’s Beach, Newport, RI</a:t>
            </a:r>
          </a:p>
          <a:p>
            <a:r>
              <a:rPr lang="en-US" dirty="0"/>
              <a:t>1900s</a:t>
            </a:r>
          </a:p>
          <a:p>
            <a:r>
              <a:rPr lang="en-US" dirty="0"/>
              <a:t>JJ.2015.6.12.e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4C5B16D4-8BDE-459B-A695-3A70C7FFBAE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8" r="12105" b="-1"/>
          <a:stretch/>
        </p:blipFill>
        <p:spPr>
          <a:xfrm>
            <a:off x="4630994" y="645106"/>
            <a:ext cx="6916633" cy="5247747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20417585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557BC-B3DA-4889-91A8-1AF5858F0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9137" y="609600"/>
            <a:ext cx="6132446" cy="1905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dirty="0"/>
              <a:t>William jay Iselin (center) with friends </a:t>
            </a:r>
            <a:r>
              <a:rPr lang="en-US" sz="3200" dirty="0" err="1"/>
              <a:t>audy</a:t>
            </a:r>
            <a:r>
              <a:rPr lang="en-US" sz="3200" dirty="0"/>
              <a:t> and </a:t>
            </a:r>
            <a:r>
              <a:rPr lang="en-US" sz="3200" dirty="0" err="1"/>
              <a:t>fred</a:t>
            </a:r>
            <a:endParaRPr lang="en-US" sz="3200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74DA2C82-BF06-4B4F-8038-FBC964BE5DF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3" r="-2" b="4941"/>
          <a:stretch/>
        </p:blipFill>
        <p:spPr>
          <a:xfrm>
            <a:off x="1180740" y="720348"/>
            <a:ext cx="3416888" cy="5218777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102E3D-2E04-4A99-8EBD-58F6D67EB1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39138" y="2666999"/>
            <a:ext cx="6271591" cy="3395871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Mokapu</a:t>
            </a:r>
            <a:r>
              <a:rPr lang="en-US" dirty="0"/>
              <a:t> Beach, Oahu, HI</a:t>
            </a:r>
          </a:p>
          <a:p>
            <a:r>
              <a:rPr lang="en-US" dirty="0"/>
              <a:t>C. 1931</a:t>
            </a:r>
          </a:p>
          <a:p>
            <a:r>
              <a:rPr lang="en-US" dirty="0"/>
              <a:t>JJ.2015.7.6.f</a:t>
            </a:r>
          </a:p>
        </p:txBody>
      </p:sp>
    </p:spTree>
    <p:extLst>
      <p:ext uri="{BB962C8B-B14F-4D97-AF65-F5344CB8AC3E}">
        <p14:creationId xmlns:p14="http://schemas.microsoft.com/office/powerpoint/2010/main" val="19259178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1F4FB-2D75-45F3-82D7-87E62773E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92" y="609599"/>
            <a:ext cx="3643674" cy="321595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Dorothy and William jay Iselin on their </a:t>
            </a:r>
            <a:br>
              <a:rPr lang="en-US" dirty="0"/>
            </a:br>
            <a:r>
              <a:rPr lang="en-US" dirty="0"/>
              <a:t>father, Arthur’s, back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10E70C-88D1-4919-A38D-E719BDD71F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192" y="4343401"/>
            <a:ext cx="3643674" cy="153987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Bedford House</a:t>
            </a:r>
          </a:p>
          <a:p>
            <a:r>
              <a:rPr lang="en-US" dirty="0"/>
              <a:t>1910</a:t>
            </a:r>
          </a:p>
          <a:p>
            <a:r>
              <a:rPr lang="en-US" dirty="0"/>
              <a:t>JJ.1980.140.6.a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88A5FCEE-1A14-4EDF-9AB8-52B425E6F1C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2582" y="645106"/>
            <a:ext cx="4073456" cy="5247747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22221347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557BC-B3DA-4889-91A8-1AF5858F0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0465" y="609600"/>
            <a:ext cx="5122606" cy="1905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dirty="0"/>
              <a:t>Dorothy and </a:t>
            </a:r>
            <a:br>
              <a:rPr lang="en-US" sz="3200" dirty="0"/>
            </a:br>
            <a:r>
              <a:rPr lang="en-US" sz="3200" dirty="0"/>
              <a:t>William jay </a:t>
            </a:r>
            <a:r>
              <a:rPr lang="en-US" sz="3200" dirty="0" err="1"/>
              <a:t>iselin</a:t>
            </a:r>
            <a:endParaRPr lang="en-US" sz="32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102E3D-2E04-4A99-8EBD-58F6D67EB1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20465" y="2666999"/>
            <a:ext cx="5122606" cy="3216276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Arial"/>
              <a:buChar char="•"/>
            </a:pPr>
            <a:endParaRPr lang="en-US" dirty="0"/>
          </a:p>
          <a:p>
            <a:pPr>
              <a:buFont typeface="Arial"/>
              <a:buChar char="•"/>
            </a:pPr>
            <a:endParaRPr lang="en-US" dirty="0"/>
          </a:p>
          <a:p>
            <a:r>
              <a:rPr lang="en-US" dirty="0"/>
              <a:t>Bedford House</a:t>
            </a:r>
          </a:p>
          <a:p>
            <a:r>
              <a:rPr lang="en-US" dirty="0"/>
              <a:t>C. 1910</a:t>
            </a:r>
          </a:p>
          <a:p>
            <a:r>
              <a:rPr lang="en-US" dirty="0"/>
              <a:t>JJ.2015.35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74DA2C82-BF06-4B4F-8038-FBC964BE5DF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43192" y="1653935"/>
            <a:ext cx="5451627" cy="3230088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1823598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8E4D5-AFD1-4B65-A079-E540068F2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92" y="609600"/>
            <a:ext cx="3643674" cy="190500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2600" dirty="0"/>
              <a:t>Siblings </a:t>
            </a:r>
            <a:br>
              <a:rPr lang="en-US" sz="2600" dirty="0"/>
            </a:br>
            <a:r>
              <a:rPr lang="en-US" sz="2600" dirty="0"/>
              <a:t>William jay Iselin, Dorothy Iselin, and Eleanor Iselin </a:t>
            </a:r>
            <a:br>
              <a:rPr lang="en-US" sz="2600" dirty="0"/>
            </a:br>
            <a:r>
              <a:rPr lang="en-US" sz="2600" dirty="0"/>
              <a:t>with dog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7313CC-BBCA-443D-BC7F-747355C977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192" y="2666999"/>
            <a:ext cx="3643674" cy="3216276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Bedford House</a:t>
            </a:r>
          </a:p>
          <a:p>
            <a:r>
              <a:rPr lang="en-US" dirty="0"/>
              <a:t>C. 1914</a:t>
            </a:r>
          </a:p>
          <a:p>
            <a:r>
              <a:rPr lang="en-US" dirty="0"/>
              <a:t>JJ.1980.33.17.d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C293CCBB-857B-40C3-AB68-0DA0B0FE1F4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" r="22439"/>
          <a:stretch/>
        </p:blipFill>
        <p:spPr>
          <a:xfrm>
            <a:off x="4630994" y="645106"/>
            <a:ext cx="6916633" cy="5247747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32011817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7A036-33F6-47EA-85F5-06198CD92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9137" y="609600"/>
            <a:ext cx="6132446" cy="1905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dirty="0"/>
              <a:t>William jay Iselin</a:t>
            </a:r>
            <a:br>
              <a:rPr lang="en-US" sz="3200" dirty="0"/>
            </a:br>
            <a:r>
              <a:rPr lang="en-US" sz="3200" dirty="0"/>
              <a:t>dressed as a dandy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FB940AD6-0909-4563-8E17-A1E7A428AA8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7" r="12587"/>
          <a:stretch/>
        </p:blipFill>
        <p:spPr>
          <a:xfrm>
            <a:off x="1180740" y="720348"/>
            <a:ext cx="3416888" cy="5218777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34C43D-CC35-467F-B0A1-5F3D7B1E2A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39138" y="2666999"/>
            <a:ext cx="6271591" cy="3395871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Bedford House</a:t>
            </a:r>
          </a:p>
          <a:p>
            <a:r>
              <a:rPr lang="en-US" dirty="0"/>
              <a:t>C. 1915</a:t>
            </a:r>
          </a:p>
          <a:p>
            <a:r>
              <a:rPr lang="en-US" dirty="0"/>
              <a:t>JJ.2015.30</a:t>
            </a:r>
          </a:p>
        </p:txBody>
      </p:sp>
    </p:spTree>
    <p:extLst>
      <p:ext uri="{BB962C8B-B14F-4D97-AF65-F5344CB8AC3E}">
        <p14:creationId xmlns:p14="http://schemas.microsoft.com/office/powerpoint/2010/main" val="2721270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D2B27-B467-41D5-9E60-223A99501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92" y="609600"/>
            <a:ext cx="3643674" cy="1905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Eleanor Iselin dressed as a French chef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722C7B-ECED-4E37-9780-80DDDC6A20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192" y="2666999"/>
            <a:ext cx="3643674" cy="3216276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Bedford House</a:t>
            </a:r>
          </a:p>
          <a:p>
            <a:r>
              <a:rPr lang="en-US" dirty="0"/>
              <a:t>C. 1915</a:t>
            </a:r>
          </a:p>
          <a:p>
            <a:r>
              <a:rPr lang="en-US" dirty="0"/>
              <a:t>JJ.2015.28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4042EABF-3CB1-41C3-B756-4C14EFAE080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32662"/>
          <a:stretch/>
        </p:blipFill>
        <p:spPr>
          <a:xfrm>
            <a:off x="4630994" y="645106"/>
            <a:ext cx="6916633" cy="5247747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12670883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BA8B0-647E-46BE-AFA6-3F097A89A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92" y="609600"/>
            <a:ext cx="3844832" cy="1905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Mary Jay and William </a:t>
            </a:r>
            <a:r>
              <a:rPr lang="en-US" dirty="0" err="1"/>
              <a:t>schieffelin</a:t>
            </a:r>
            <a:r>
              <a:rPr lang="en-US" dirty="0"/>
              <a:t> wedding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5332A3-F297-46E5-873E-A95E064CD8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192" y="3797559"/>
            <a:ext cx="3643674" cy="2085716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  <a:p>
            <a:r>
              <a:rPr lang="en-US" dirty="0"/>
              <a:t>Matthew brady</a:t>
            </a:r>
          </a:p>
          <a:p>
            <a:r>
              <a:rPr lang="en-US" dirty="0"/>
              <a:t>Front porch, Bedford house</a:t>
            </a:r>
          </a:p>
          <a:p>
            <a:r>
              <a:rPr lang="en-US" dirty="0"/>
              <a:t>1863</a:t>
            </a:r>
          </a:p>
          <a:p>
            <a:r>
              <a:rPr lang="en-US" dirty="0"/>
              <a:t>jj.1975.10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1A7E88EB-8F2B-4403-B5AD-4E4768F111A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4" r="2" b="2"/>
          <a:stretch/>
        </p:blipFill>
        <p:spPr>
          <a:xfrm>
            <a:off x="4630994" y="645106"/>
            <a:ext cx="6916633" cy="5247747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9817033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DD2E2-2137-47C4-A4AA-0ECBC1713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0465" y="609600"/>
            <a:ext cx="5122606" cy="1905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dirty="0"/>
              <a:t>Dorothy Iselin </a:t>
            </a:r>
            <a:br>
              <a:rPr lang="en-US" sz="3200" dirty="0"/>
            </a:br>
            <a:r>
              <a:rPr lang="en-US" sz="3200" dirty="0"/>
              <a:t>dressed as peter pan</a:t>
            </a:r>
            <a:endParaRPr lang="en-US" sz="32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58BE27-BC46-4523-80FA-0574193011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20465" y="2666999"/>
            <a:ext cx="5122606" cy="3216276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Bedford House</a:t>
            </a:r>
          </a:p>
          <a:p>
            <a:r>
              <a:rPr lang="en-US" dirty="0"/>
              <a:t>C. 1915</a:t>
            </a:r>
          </a:p>
          <a:p>
            <a:r>
              <a:rPr lang="en-US" dirty="0"/>
              <a:t>JJ.2015.18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BED3D330-60AC-475B-BB2C-B108EB2B6E1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" r="11686"/>
          <a:stretch/>
        </p:blipFill>
        <p:spPr>
          <a:xfrm>
            <a:off x="1651084" y="645106"/>
            <a:ext cx="3435842" cy="5247747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19229025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37771-D1FF-4BC6-B0FA-F78C0E41B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91" y="609600"/>
            <a:ext cx="6573685" cy="1905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dirty="0"/>
              <a:t>William jay II 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606595-D659-4950-AFE9-A29122E7A6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192" y="2666999"/>
            <a:ext cx="6573684" cy="3216276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Delmonico Ball, New York, NY</a:t>
            </a:r>
          </a:p>
          <a:p>
            <a:r>
              <a:rPr lang="en-US" dirty="0"/>
              <a:t>1875</a:t>
            </a:r>
          </a:p>
          <a:p>
            <a:r>
              <a:rPr lang="en-US" dirty="0"/>
              <a:t>JJ.2015.34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E9A7D57B-815C-4CCD-8D64-9911C9C55CA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9" r="15899"/>
          <a:stretch>
            <a:fillRect/>
          </a:stretch>
        </p:blipFill>
        <p:spPr>
          <a:xfrm>
            <a:off x="8315507" y="645106"/>
            <a:ext cx="2487451" cy="5247747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25123406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DD2E2-2137-47C4-A4AA-0ECBC1713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0465" y="609600"/>
            <a:ext cx="5122606" cy="1905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dirty="0"/>
              <a:t>William jay Iselin </a:t>
            </a:r>
            <a:br>
              <a:rPr lang="en-US" sz="3200" dirty="0"/>
            </a:br>
            <a:r>
              <a:rPr lang="en-US" sz="3200" dirty="0"/>
              <a:t>and friend </a:t>
            </a:r>
            <a:br>
              <a:rPr lang="en-US" sz="3200" dirty="0"/>
            </a:br>
            <a:r>
              <a:rPr lang="en-US" sz="3200" dirty="0"/>
              <a:t>in photo both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58BE27-BC46-4523-80FA-0574193011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20465" y="2666999"/>
            <a:ext cx="5122606" cy="3216276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Arial"/>
              <a:buChar char="•"/>
            </a:pPr>
            <a:endParaRPr lang="en-US" dirty="0"/>
          </a:p>
          <a:p>
            <a:pPr>
              <a:buFont typeface="Arial"/>
              <a:buChar char="•"/>
            </a:pPr>
            <a:endParaRPr lang="en-US" dirty="0"/>
          </a:p>
          <a:p>
            <a:pPr>
              <a:buFont typeface="Arial"/>
              <a:buChar char="•"/>
            </a:pPr>
            <a:endParaRPr lang="en-US" dirty="0"/>
          </a:p>
          <a:p>
            <a:pPr>
              <a:buFont typeface="Arial"/>
              <a:buChar char="•"/>
            </a:pPr>
            <a:endParaRPr lang="en-US" dirty="0"/>
          </a:p>
          <a:p>
            <a:pPr>
              <a:buFont typeface="Arial"/>
              <a:buChar char="•"/>
            </a:pPr>
            <a:endParaRPr lang="en-US" dirty="0"/>
          </a:p>
          <a:p>
            <a:r>
              <a:rPr lang="en-US" dirty="0"/>
              <a:t>Place unknown</a:t>
            </a:r>
          </a:p>
          <a:p>
            <a:r>
              <a:rPr lang="en-US" dirty="0"/>
              <a:t>Early 1930s</a:t>
            </a:r>
          </a:p>
          <a:p>
            <a:r>
              <a:rPr lang="en-US" dirty="0"/>
              <a:t>JJ.2015.20.1.c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BED3D330-60AC-475B-BB2C-B108EB2B6E1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941923" y="645106"/>
            <a:ext cx="4854165" cy="5247747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39837587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A3D0A-FBA0-4085-A56C-D5006152C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92" y="609600"/>
            <a:ext cx="3643674" cy="1905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Eleanor jay Iselin and friend in winter garden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2C6646-F735-4359-A7B7-366B25963B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192" y="2666999"/>
            <a:ext cx="3643674" cy="3216276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Place unknown</a:t>
            </a:r>
          </a:p>
          <a:p>
            <a:r>
              <a:rPr lang="en-US" dirty="0"/>
              <a:t>1910</a:t>
            </a:r>
          </a:p>
          <a:p>
            <a:r>
              <a:rPr lang="en-US" dirty="0"/>
              <a:t>JJ.2008.3.43.a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A4B3E44D-ABBF-44AE-A64D-BB37CFB1A9E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4866"/>
          <a:stretch/>
        </p:blipFill>
        <p:spPr>
          <a:xfrm>
            <a:off x="4630994" y="645106"/>
            <a:ext cx="6916633" cy="5247747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45714293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D62164E-4528-40DB-BC26-D6DDE216A0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rgbClr val="363D4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F30007FA-C6A2-43A0-8045-7016AEF817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5322895"/>
          </a:xfrm>
          <a:custGeom>
            <a:avLst/>
            <a:gdLst>
              <a:gd name="connsiteX0" fmla="*/ 0 w 12192000"/>
              <a:gd name="connsiteY0" fmla="*/ 0 h 5322895"/>
              <a:gd name="connsiteX1" fmla="*/ 12192000 w 12192000"/>
              <a:gd name="connsiteY1" fmla="*/ 0 h 5322895"/>
              <a:gd name="connsiteX2" fmla="*/ 12192000 w 12192000"/>
              <a:gd name="connsiteY2" fmla="*/ 213719 h 5322895"/>
              <a:gd name="connsiteX3" fmla="*/ 12192000 w 12192000"/>
              <a:gd name="connsiteY3" fmla="*/ 471948 h 5322895"/>
              <a:gd name="connsiteX4" fmla="*/ 12192000 w 12192000"/>
              <a:gd name="connsiteY4" fmla="*/ 3571886 h 5322895"/>
              <a:gd name="connsiteX5" fmla="*/ 12192000 w 12192000"/>
              <a:gd name="connsiteY5" fmla="*/ 3753332 h 5322895"/>
              <a:gd name="connsiteX6" fmla="*/ 12192000 w 12192000"/>
              <a:gd name="connsiteY6" fmla="*/ 4806077 h 5322895"/>
              <a:gd name="connsiteX7" fmla="*/ 11957522 w 12192000"/>
              <a:gd name="connsiteY7" fmla="*/ 4849979 h 5322895"/>
              <a:gd name="connsiteX8" fmla="*/ 11679973 w 12192000"/>
              <a:gd name="connsiteY8" fmla="*/ 4899723 h 5322895"/>
              <a:gd name="connsiteX9" fmla="*/ 11401197 w 12192000"/>
              <a:gd name="connsiteY9" fmla="*/ 4948416 h 5322895"/>
              <a:gd name="connsiteX10" fmla="*/ 11121192 w 12192000"/>
              <a:gd name="connsiteY10" fmla="*/ 4990102 h 5322895"/>
              <a:gd name="connsiteX11" fmla="*/ 10842416 w 12192000"/>
              <a:gd name="connsiteY11" fmla="*/ 5032139 h 5322895"/>
              <a:gd name="connsiteX12" fmla="*/ 10562411 w 12192000"/>
              <a:gd name="connsiteY12" fmla="*/ 5071374 h 5322895"/>
              <a:gd name="connsiteX13" fmla="*/ 10286091 w 12192000"/>
              <a:gd name="connsiteY13" fmla="*/ 5105003 h 5322895"/>
              <a:gd name="connsiteX14" fmla="*/ 10006086 w 12192000"/>
              <a:gd name="connsiteY14" fmla="*/ 5136881 h 5322895"/>
              <a:gd name="connsiteX15" fmla="*/ 9727310 w 12192000"/>
              <a:gd name="connsiteY15" fmla="*/ 5165957 h 5322895"/>
              <a:gd name="connsiteX16" fmla="*/ 9453445 w 12192000"/>
              <a:gd name="connsiteY16" fmla="*/ 5191179 h 5322895"/>
              <a:gd name="connsiteX17" fmla="*/ 9175897 w 12192000"/>
              <a:gd name="connsiteY17" fmla="*/ 5216401 h 5322895"/>
              <a:gd name="connsiteX18" fmla="*/ 8902033 w 12192000"/>
              <a:gd name="connsiteY18" fmla="*/ 5237420 h 5322895"/>
              <a:gd name="connsiteX19" fmla="*/ 8628169 w 12192000"/>
              <a:gd name="connsiteY19" fmla="*/ 5253884 h 5322895"/>
              <a:gd name="connsiteX20" fmla="*/ 8355533 w 12192000"/>
              <a:gd name="connsiteY20" fmla="*/ 5271050 h 5322895"/>
              <a:gd name="connsiteX21" fmla="*/ 8085353 w 12192000"/>
              <a:gd name="connsiteY21" fmla="*/ 5285412 h 5322895"/>
              <a:gd name="connsiteX22" fmla="*/ 7817629 w 12192000"/>
              <a:gd name="connsiteY22" fmla="*/ 5295571 h 5322895"/>
              <a:gd name="connsiteX23" fmla="*/ 7549905 w 12192000"/>
              <a:gd name="connsiteY23" fmla="*/ 5304329 h 5322895"/>
              <a:gd name="connsiteX24" fmla="*/ 7284638 w 12192000"/>
              <a:gd name="connsiteY24" fmla="*/ 5312736 h 5322895"/>
              <a:gd name="connsiteX25" fmla="*/ 7023055 w 12192000"/>
              <a:gd name="connsiteY25" fmla="*/ 5316590 h 5322895"/>
              <a:gd name="connsiteX26" fmla="*/ 6761472 w 12192000"/>
              <a:gd name="connsiteY26" fmla="*/ 5320793 h 5322895"/>
              <a:gd name="connsiteX27" fmla="*/ 6503573 w 12192000"/>
              <a:gd name="connsiteY27" fmla="*/ 5322895 h 5322895"/>
              <a:gd name="connsiteX28" fmla="*/ 6248130 w 12192000"/>
              <a:gd name="connsiteY28" fmla="*/ 5320793 h 5322895"/>
              <a:gd name="connsiteX29" fmla="*/ 5995144 w 12192000"/>
              <a:gd name="connsiteY29" fmla="*/ 5320793 h 5322895"/>
              <a:gd name="connsiteX30" fmla="*/ 5744613 w 12192000"/>
              <a:gd name="connsiteY30" fmla="*/ 5316590 h 5322895"/>
              <a:gd name="connsiteX31" fmla="*/ 5498995 w 12192000"/>
              <a:gd name="connsiteY31" fmla="*/ 5310284 h 5322895"/>
              <a:gd name="connsiteX32" fmla="*/ 5255834 w 12192000"/>
              <a:gd name="connsiteY32" fmla="*/ 5304329 h 5322895"/>
              <a:gd name="connsiteX33" fmla="*/ 5017584 w 12192000"/>
              <a:gd name="connsiteY33" fmla="*/ 5297673 h 5322895"/>
              <a:gd name="connsiteX34" fmla="*/ 4780562 w 12192000"/>
              <a:gd name="connsiteY34" fmla="*/ 5287514 h 5322895"/>
              <a:gd name="connsiteX35" fmla="*/ 4547227 w 12192000"/>
              <a:gd name="connsiteY35" fmla="*/ 5276654 h 5322895"/>
              <a:gd name="connsiteX36" fmla="*/ 4318800 w 12192000"/>
              <a:gd name="connsiteY36" fmla="*/ 5266846 h 5322895"/>
              <a:gd name="connsiteX37" fmla="*/ 3873004 w 12192000"/>
              <a:gd name="connsiteY37" fmla="*/ 5239171 h 5322895"/>
              <a:gd name="connsiteX38" fmla="*/ 3445628 w 12192000"/>
              <a:gd name="connsiteY38" fmla="*/ 5209746 h 5322895"/>
              <a:gd name="connsiteX39" fmla="*/ 3035446 w 12192000"/>
              <a:gd name="connsiteY39" fmla="*/ 5178918 h 5322895"/>
              <a:gd name="connsiteX40" fmla="*/ 2647370 w 12192000"/>
              <a:gd name="connsiteY40" fmla="*/ 5144939 h 5322895"/>
              <a:gd name="connsiteX41" fmla="*/ 2276487 w 12192000"/>
              <a:gd name="connsiteY41" fmla="*/ 5109557 h 5322895"/>
              <a:gd name="connsiteX42" fmla="*/ 1932621 w 12192000"/>
              <a:gd name="connsiteY42" fmla="*/ 5071374 h 5322895"/>
              <a:gd name="connsiteX43" fmla="*/ 1609634 w 12192000"/>
              <a:gd name="connsiteY43" fmla="*/ 5033891 h 5322895"/>
              <a:gd name="connsiteX44" fmla="*/ 1312435 w 12192000"/>
              <a:gd name="connsiteY44" fmla="*/ 4996408 h 5322895"/>
              <a:gd name="connsiteX45" fmla="*/ 1039799 w 12192000"/>
              <a:gd name="connsiteY45" fmla="*/ 4961027 h 5322895"/>
              <a:gd name="connsiteX46" fmla="*/ 797865 w 12192000"/>
              <a:gd name="connsiteY46" fmla="*/ 4927397 h 5322895"/>
              <a:gd name="connsiteX47" fmla="*/ 579265 w 12192000"/>
              <a:gd name="connsiteY47" fmla="*/ 4895519 h 5322895"/>
              <a:gd name="connsiteX48" fmla="*/ 395052 w 12192000"/>
              <a:gd name="connsiteY48" fmla="*/ 4868896 h 5322895"/>
              <a:gd name="connsiteX49" fmla="*/ 240312 w 12192000"/>
              <a:gd name="connsiteY49" fmla="*/ 4843673 h 5322895"/>
              <a:gd name="connsiteX50" fmla="*/ 27853 w 12192000"/>
              <a:gd name="connsiteY50" fmla="*/ 4807592 h 5322895"/>
              <a:gd name="connsiteX51" fmla="*/ 0 w 12192000"/>
              <a:gd name="connsiteY51" fmla="*/ 4802879 h 5322895"/>
              <a:gd name="connsiteX52" fmla="*/ 0 w 12192000"/>
              <a:gd name="connsiteY52" fmla="*/ 3753332 h 5322895"/>
              <a:gd name="connsiteX53" fmla="*/ 0 w 12192000"/>
              <a:gd name="connsiteY53" fmla="*/ 3571886 h 5322895"/>
              <a:gd name="connsiteX54" fmla="*/ 0 w 12192000"/>
              <a:gd name="connsiteY54" fmla="*/ 471948 h 5322895"/>
              <a:gd name="connsiteX55" fmla="*/ 0 w 12192000"/>
              <a:gd name="connsiteY55" fmla="*/ 213719 h 5322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0" h="5322895">
                <a:moveTo>
                  <a:pt x="0" y="0"/>
                </a:moveTo>
                <a:lnTo>
                  <a:pt x="12192000" y="0"/>
                </a:lnTo>
                <a:lnTo>
                  <a:pt x="12192000" y="213719"/>
                </a:lnTo>
                <a:lnTo>
                  <a:pt x="12192000" y="471948"/>
                </a:lnTo>
                <a:lnTo>
                  <a:pt x="12192000" y="3571886"/>
                </a:lnTo>
                <a:lnTo>
                  <a:pt x="12192000" y="3753332"/>
                </a:lnTo>
                <a:lnTo>
                  <a:pt x="12192000" y="4806077"/>
                </a:lnTo>
                <a:lnTo>
                  <a:pt x="11957522" y="4849979"/>
                </a:lnTo>
                <a:lnTo>
                  <a:pt x="11679973" y="4899723"/>
                </a:lnTo>
                <a:lnTo>
                  <a:pt x="11401197" y="4948416"/>
                </a:lnTo>
                <a:lnTo>
                  <a:pt x="11121192" y="4990102"/>
                </a:lnTo>
                <a:lnTo>
                  <a:pt x="10842416" y="5032139"/>
                </a:lnTo>
                <a:lnTo>
                  <a:pt x="10562411" y="5071374"/>
                </a:lnTo>
                <a:lnTo>
                  <a:pt x="10286091" y="5105003"/>
                </a:lnTo>
                <a:lnTo>
                  <a:pt x="10006086" y="5136881"/>
                </a:lnTo>
                <a:lnTo>
                  <a:pt x="9727310" y="5165957"/>
                </a:lnTo>
                <a:lnTo>
                  <a:pt x="9453445" y="5191179"/>
                </a:lnTo>
                <a:lnTo>
                  <a:pt x="9175897" y="5216401"/>
                </a:lnTo>
                <a:lnTo>
                  <a:pt x="8902033" y="5237420"/>
                </a:lnTo>
                <a:lnTo>
                  <a:pt x="8628169" y="5253884"/>
                </a:lnTo>
                <a:lnTo>
                  <a:pt x="8355533" y="5271050"/>
                </a:lnTo>
                <a:lnTo>
                  <a:pt x="8085353" y="5285412"/>
                </a:lnTo>
                <a:lnTo>
                  <a:pt x="7817629" y="5295571"/>
                </a:lnTo>
                <a:lnTo>
                  <a:pt x="7549905" y="5304329"/>
                </a:lnTo>
                <a:lnTo>
                  <a:pt x="7284638" y="5312736"/>
                </a:lnTo>
                <a:lnTo>
                  <a:pt x="7023055" y="5316590"/>
                </a:lnTo>
                <a:lnTo>
                  <a:pt x="6761472" y="5320793"/>
                </a:lnTo>
                <a:lnTo>
                  <a:pt x="6503573" y="5322895"/>
                </a:lnTo>
                <a:lnTo>
                  <a:pt x="6248130" y="5320793"/>
                </a:lnTo>
                <a:lnTo>
                  <a:pt x="5995144" y="5320793"/>
                </a:lnTo>
                <a:lnTo>
                  <a:pt x="5744613" y="5316590"/>
                </a:lnTo>
                <a:lnTo>
                  <a:pt x="5498995" y="5310284"/>
                </a:lnTo>
                <a:lnTo>
                  <a:pt x="5255834" y="5304329"/>
                </a:lnTo>
                <a:lnTo>
                  <a:pt x="5017584" y="5297673"/>
                </a:lnTo>
                <a:lnTo>
                  <a:pt x="4780562" y="5287514"/>
                </a:lnTo>
                <a:lnTo>
                  <a:pt x="4547227" y="5276654"/>
                </a:lnTo>
                <a:lnTo>
                  <a:pt x="4318800" y="5266846"/>
                </a:lnTo>
                <a:lnTo>
                  <a:pt x="3873004" y="5239171"/>
                </a:lnTo>
                <a:lnTo>
                  <a:pt x="3445628" y="5209746"/>
                </a:lnTo>
                <a:lnTo>
                  <a:pt x="3035446" y="5178918"/>
                </a:lnTo>
                <a:lnTo>
                  <a:pt x="2647370" y="5144939"/>
                </a:lnTo>
                <a:lnTo>
                  <a:pt x="2276487" y="5109557"/>
                </a:lnTo>
                <a:lnTo>
                  <a:pt x="1932621" y="5071374"/>
                </a:lnTo>
                <a:lnTo>
                  <a:pt x="1609634" y="5033891"/>
                </a:lnTo>
                <a:lnTo>
                  <a:pt x="1312435" y="4996408"/>
                </a:lnTo>
                <a:lnTo>
                  <a:pt x="1039799" y="4961027"/>
                </a:lnTo>
                <a:lnTo>
                  <a:pt x="797865" y="4927397"/>
                </a:lnTo>
                <a:lnTo>
                  <a:pt x="579265" y="4895519"/>
                </a:lnTo>
                <a:lnTo>
                  <a:pt x="395052" y="4868896"/>
                </a:lnTo>
                <a:lnTo>
                  <a:pt x="240312" y="4843673"/>
                </a:lnTo>
                <a:lnTo>
                  <a:pt x="27853" y="4807592"/>
                </a:lnTo>
                <a:lnTo>
                  <a:pt x="0" y="4802879"/>
                </a:lnTo>
                <a:lnTo>
                  <a:pt x="0" y="3753332"/>
                </a:lnTo>
                <a:lnTo>
                  <a:pt x="0" y="3571886"/>
                </a:lnTo>
                <a:lnTo>
                  <a:pt x="0" y="471948"/>
                </a:lnTo>
                <a:lnTo>
                  <a:pt x="0" y="213719"/>
                </a:lnTo>
                <a:close/>
              </a:path>
            </a:pathLst>
          </a:custGeom>
          <a:ln w="44450">
            <a:gradFill>
              <a:gsLst>
                <a:gs pos="0">
                  <a:schemeClr val="bg2">
                    <a:alpha val="65000"/>
                  </a:schemeClr>
                </a:gs>
                <a:gs pos="98000">
                  <a:schemeClr val="bg2">
                    <a:lumMod val="75000"/>
                    <a:alpha val="55000"/>
                  </a:schemeClr>
                </a:gs>
              </a:gsLst>
              <a:lin ang="5400000" scaled="1"/>
            </a:gradFill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0623C1-54B9-4C56-840E-86FDA50E2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1012" y="865974"/>
            <a:ext cx="8676222" cy="364382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childhood</a:t>
            </a:r>
          </a:p>
        </p:txBody>
      </p:sp>
    </p:spTree>
    <p:extLst>
      <p:ext uri="{BB962C8B-B14F-4D97-AF65-F5344CB8AC3E}">
        <p14:creationId xmlns:p14="http://schemas.microsoft.com/office/powerpoint/2010/main" val="306751815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FF9FD-D95A-4D45-AEB9-8D76671EC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9137" y="609600"/>
            <a:ext cx="6132446" cy="1905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dirty="0"/>
              <a:t>Dorothy and </a:t>
            </a:r>
            <a:br>
              <a:rPr lang="en-US" sz="3200" dirty="0"/>
            </a:br>
            <a:r>
              <a:rPr lang="en-US" sz="3200" dirty="0"/>
              <a:t>William jay </a:t>
            </a:r>
            <a:r>
              <a:rPr lang="en-US" sz="3200" dirty="0" err="1"/>
              <a:t>iselin</a:t>
            </a:r>
            <a:endParaRPr lang="en-US" sz="3200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0974B85C-B07E-4D21-A6BF-68EFF6B8C1E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8" r="24138" b="-1"/>
          <a:stretch/>
        </p:blipFill>
        <p:spPr>
          <a:xfrm>
            <a:off x="1180740" y="720348"/>
            <a:ext cx="3416888" cy="5218777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A29CB9-87C4-4342-B2AE-E4EA8E191B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39138" y="2666999"/>
            <a:ext cx="6271591" cy="339587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Bedford House</a:t>
            </a:r>
          </a:p>
          <a:p>
            <a:r>
              <a:rPr lang="en-US" dirty="0"/>
              <a:t>C. 1910</a:t>
            </a:r>
          </a:p>
          <a:p>
            <a:r>
              <a:rPr lang="en-US" dirty="0"/>
              <a:t>JJ.2015.26</a:t>
            </a:r>
          </a:p>
          <a:p>
            <a:pPr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697005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1DB6A-F33A-415D-8E96-C26AA9395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92" y="609600"/>
            <a:ext cx="3643674" cy="1905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Marie Iselin (cousin), Dorothy, and </a:t>
            </a:r>
            <a:br>
              <a:rPr lang="en-US" dirty="0"/>
            </a:br>
            <a:r>
              <a:rPr lang="en-US" dirty="0"/>
              <a:t>William jay </a:t>
            </a:r>
            <a:r>
              <a:rPr lang="en-US"/>
              <a:t>iselin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5C24D8-EEB0-460F-87B0-ABAA8A335F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192" y="2666999"/>
            <a:ext cx="3643674" cy="321627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Central Park, New York, NY</a:t>
            </a:r>
          </a:p>
          <a:p>
            <a:r>
              <a:rPr lang="en-US" dirty="0"/>
              <a:t>1911</a:t>
            </a:r>
          </a:p>
          <a:p>
            <a:r>
              <a:rPr lang="en-US" dirty="0"/>
              <a:t>JJ.1980.140.6.d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772B3755-4E56-4643-AA5B-62B82FC2CCE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8" r="2" b="5662"/>
          <a:stretch/>
        </p:blipFill>
        <p:spPr>
          <a:xfrm>
            <a:off x="4630994" y="645106"/>
            <a:ext cx="6916633" cy="5247747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111919290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26AE6-3F54-41EA-9E12-27FCE5270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9137" y="609600"/>
            <a:ext cx="6132446" cy="1905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dirty="0"/>
              <a:t>Eleanor jay Iselin holding baby Dorothy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E3A4E692-CC4F-44F6-BC91-332B9838FB8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7" r="7208"/>
          <a:stretch/>
        </p:blipFill>
        <p:spPr>
          <a:xfrm>
            <a:off x="1180740" y="720348"/>
            <a:ext cx="3416888" cy="5218777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99B5BF-5272-44BF-ACF2-E38A42F940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39138" y="2666999"/>
            <a:ext cx="6271591" cy="339587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Font typeface="Arial"/>
              <a:buChar char="•"/>
            </a:pPr>
            <a:endParaRPr lang="en-US" i="1" dirty="0"/>
          </a:p>
          <a:p>
            <a:pPr>
              <a:buFont typeface="Arial"/>
              <a:buChar char="•"/>
            </a:pPr>
            <a:endParaRPr lang="en-US" i="1" dirty="0"/>
          </a:p>
          <a:p>
            <a:r>
              <a:rPr lang="en-US" i="1" dirty="0"/>
              <a:t>R.M.S. Baltic</a:t>
            </a:r>
          </a:p>
          <a:p>
            <a:r>
              <a:rPr lang="en-US" dirty="0"/>
              <a:t>1907</a:t>
            </a:r>
          </a:p>
          <a:p>
            <a:r>
              <a:rPr lang="en-US" dirty="0"/>
              <a:t>JJ.2015.38.12.c</a:t>
            </a:r>
          </a:p>
        </p:txBody>
      </p:sp>
    </p:spTree>
    <p:extLst>
      <p:ext uri="{BB962C8B-B14F-4D97-AF65-F5344CB8AC3E}">
        <p14:creationId xmlns:p14="http://schemas.microsoft.com/office/powerpoint/2010/main" val="257272099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785AC-98ED-4FB2-A49E-E3AA59661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92" y="609600"/>
            <a:ext cx="3643674" cy="1905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Eleanor, </a:t>
            </a:r>
            <a:br>
              <a:rPr lang="en-US" dirty="0"/>
            </a:br>
            <a:r>
              <a:rPr lang="en-US" dirty="0"/>
              <a:t>William, and </a:t>
            </a:r>
            <a:br>
              <a:rPr lang="en-US" dirty="0"/>
            </a:br>
            <a:r>
              <a:rPr lang="en-US" dirty="0"/>
              <a:t>Dorothy </a:t>
            </a:r>
            <a:r>
              <a:rPr lang="en-US" dirty="0" err="1"/>
              <a:t>iselin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9339E4-B520-4DC1-8751-B411DC53F0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192" y="2666999"/>
            <a:ext cx="3643674" cy="3216276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Bedford House</a:t>
            </a:r>
          </a:p>
          <a:p>
            <a:r>
              <a:rPr lang="en-US" dirty="0"/>
              <a:t>1910s</a:t>
            </a:r>
          </a:p>
          <a:p>
            <a:r>
              <a:rPr lang="en-US" dirty="0"/>
              <a:t>JJ.1980.140.16.g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71021C8F-FA9A-44EB-AED9-3EE7C5D0E92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2" r="14410" b="-2"/>
          <a:stretch/>
        </p:blipFill>
        <p:spPr>
          <a:xfrm>
            <a:off x="4630994" y="645106"/>
            <a:ext cx="6916633" cy="5247747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63020936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D62164E-4528-40DB-BC26-D6DDE216A0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rgbClr val="363D4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F30007FA-C6A2-43A0-8045-7016AEF817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5322895"/>
          </a:xfrm>
          <a:custGeom>
            <a:avLst/>
            <a:gdLst>
              <a:gd name="connsiteX0" fmla="*/ 0 w 12192000"/>
              <a:gd name="connsiteY0" fmla="*/ 0 h 5322895"/>
              <a:gd name="connsiteX1" fmla="*/ 12192000 w 12192000"/>
              <a:gd name="connsiteY1" fmla="*/ 0 h 5322895"/>
              <a:gd name="connsiteX2" fmla="*/ 12192000 w 12192000"/>
              <a:gd name="connsiteY2" fmla="*/ 213719 h 5322895"/>
              <a:gd name="connsiteX3" fmla="*/ 12192000 w 12192000"/>
              <a:gd name="connsiteY3" fmla="*/ 471948 h 5322895"/>
              <a:gd name="connsiteX4" fmla="*/ 12192000 w 12192000"/>
              <a:gd name="connsiteY4" fmla="*/ 3571886 h 5322895"/>
              <a:gd name="connsiteX5" fmla="*/ 12192000 w 12192000"/>
              <a:gd name="connsiteY5" fmla="*/ 3753332 h 5322895"/>
              <a:gd name="connsiteX6" fmla="*/ 12192000 w 12192000"/>
              <a:gd name="connsiteY6" fmla="*/ 4806077 h 5322895"/>
              <a:gd name="connsiteX7" fmla="*/ 11957522 w 12192000"/>
              <a:gd name="connsiteY7" fmla="*/ 4849979 h 5322895"/>
              <a:gd name="connsiteX8" fmla="*/ 11679973 w 12192000"/>
              <a:gd name="connsiteY8" fmla="*/ 4899723 h 5322895"/>
              <a:gd name="connsiteX9" fmla="*/ 11401197 w 12192000"/>
              <a:gd name="connsiteY9" fmla="*/ 4948416 h 5322895"/>
              <a:gd name="connsiteX10" fmla="*/ 11121192 w 12192000"/>
              <a:gd name="connsiteY10" fmla="*/ 4990102 h 5322895"/>
              <a:gd name="connsiteX11" fmla="*/ 10842416 w 12192000"/>
              <a:gd name="connsiteY11" fmla="*/ 5032139 h 5322895"/>
              <a:gd name="connsiteX12" fmla="*/ 10562411 w 12192000"/>
              <a:gd name="connsiteY12" fmla="*/ 5071374 h 5322895"/>
              <a:gd name="connsiteX13" fmla="*/ 10286091 w 12192000"/>
              <a:gd name="connsiteY13" fmla="*/ 5105003 h 5322895"/>
              <a:gd name="connsiteX14" fmla="*/ 10006086 w 12192000"/>
              <a:gd name="connsiteY14" fmla="*/ 5136881 h 5322895"/>
              <a:gd name="connsiteX15" fmla="*/ 9727310 w 12192000"/>
              <a:gd name="connsiteY15" fmla="*/ 5165957 h 5322895"/>
              <a:gd name="connsiteX16" fmla="*/ 9453445 w 12192000"/>
              <a:gd name="connsiteY16" fmla="*/ 5191179 h 5322895"/>
              <a:gd name="connsiteX17" fmla="*/ 9175897 w 12192000"/>
              <a:gd name="connsiteY17" fmla="*/ 5216401 h 5322895"/>
              <a:gd name="connsiteX18" fmla="*/ 8902033 w 12192000"/>
              <a:gd name="connsiteY18" fmla="*/ 5237420 h 5322895"/>
              <a:gd name="connsiteX19" fmla="*/ 8628169 w 12192000"/>
              <a:gd name="connsiteY19" fmla="*/ 5253884 h 5322895"/>
              <a:gd name="connsiteX20" fmla="*/ 8355533 w 12192000"/>
              <a:gd name="connsiteY20" fmla="*/ 5271050 h 5322895"/>
              <a:gd name="connsiteX21" fmla="*/ 8085353 w 12192000"/>
              <a:gd name="connsiteY21" fmla="*/ 5285412 h 5322895"/>
              <a:gd name="connsiteX22" fmla="*/ 7817629 w 12192000"/>
              <a:gd name="connsiteY22" fmla="*/ 5295571 h 5322895"/>
              <a:gd name="connsiteX23" fmla="*/ 7549905 w 12192000"/>
              <a:gd name="connsiteY23" fmla="*/ 5304329 h 5322895"/>
              <a:gd name="connsiteX24" fmla="*/ 7284638 w 12192000"/>
              <a:gd name="connsiteY24" fmla="*/ 5312736 h 5322895"/>
              <a:gd name="connsiteX25" fmla="*/ 7023055 w 12192000"/>
              <a:gd name="connsiteY25" fmla="*/ 5316590 h 5322895"/>
              <a:gd name="connsiteX26" fmla="*/ 6761472 w 12192000"/>
              <a:gd name="connsiteY26" fmla="*/ 5320793 h 5322895"/>
              <a:gd name="connsiteX27" fmla="*/ 6503573 w 12192000"/>
              <a:gd name="connsiteY27" fmla="*/ 5322895 h 5322895"/>
              <a:gd name="connsiteX28" fmla="*/ 6248130 w 12192000"/>
              <a:gd name="connsiteY28" fmla="*/ 5320793 h 5322895"/>
              <a:gd name="connsiteX29" fmla="*/ 5995144 w 12192000"/>
              <a:gd name="connsiteY29" fmla="*/ 5320793 h 5322895"/>
              <a:gd name="connsiteX30" fmla="*/ 5744613 w 12192000"/>
              <a:gd name="connsiteY30" fmla="*/ 5316590 h 5322895"/>
              <a:gd name="connsiteX31" fmla="*/ 5498995 w 12192000"/>
              <a:gd name="connsiteY31" fmla="*/ 5310284 h 5322895"/>
              <a:gd name="connsiteX32" fmla="*/ 5255834 w 12192000"/>
              <a:gd name="connsiteY32" fmla="*/ 5304329 h 5322895"/>
              <a:gd name="connsiteX33" fmla="*/ 5017584 w 12192000"/>
              <a:gd name="connsiteY33" fmla="*/ 5297673 h 5322895"/>
              <a:gd name="connsiteX34" fmla="*/ 4780562 w 12192000"/>
              <a:gd name="connsiteY34" fmla="*/ 5287514 h 5322895"/>
              <a:gd name="connsiteX35" fmla="*/ 4547227 w 12192000"/>
              <a:gd name="connsiteY35" fmla="*/ 5276654 h 5322895"/>
              <a:gd name="connsiteX36" fmla="*/ 4318800 w 12192000"/>
              <a:gd name="connsiteY36" fmla="*/ 5266846 h 5322895"/>
              <a:gd name="connsiteX37" fmla="*/ 3873004 w 12192000"/>
              <a:gd name="connsiteY37" fmla="*/ 5239171 h 5322895"/>
              <a:gd name="connsiteX38" fmla="*/ 3445628 w 12192000"/>
              <a:gd name="connsiteY38" fmla="*/ 5209746 h 5322895"/>
              <a:gd name="connsiteX39" fmla="*/ 3035446 w 12192000"/>
              <a:gd name="connsiteY39" fmla="*/ 5178918 h 5322895"/>
              <a:gd name="connsiteX40" fmla="*/ 2647370 w 12192000"/>
              <a:gd name="connsiteY40" fmla="*/ 5144939 h 5322895"/>
              <a:gd name="connsiteX41" fmla="*/ 2276487 w 12192000"/>
              <a:gd name="connsiteY41" fmla="*/ 5109557 h 5322895"/>
              <a:gd name="connsiteX42" fmla="*/ 1932621 w 12192000"/>
              <a:gd name="connsiteY42" fmla="*/ 5071374 h 5322895"/>
              <a:gd name="connsiteX43" fmla="*/ 1609634 w 12192000"/>
              <a:gd name="connsiteY43" fmla="*/ 5033891 h 5322895"/>
              <a:gd name="connsiteX44" fmla="*/ 1312435 w 12192000"/>
              <a:gd name="connsiteY44" fmla="*/ 4996408 h 5322895"/>
              <a:gd name="connsiteX45" fmla="*/ 1039799 w 12192000"/>
              <a:gd name="connsiteY45" fmla="*/ 4961027 h 5322895"/>
              <a:gd name="connsiteX46" fmla="*/ 797865 w 12192000"/>
              <a:gd name="connsiteY46" fmla="*/ 4927397 h 5322895"/>
              <a:gd name="connsiteX47" fmla="*/ 579265 w 12192000"/>
              <a:gd name="connsiteY47" fmla="*/ 4895519 h 5322895"/>
              <a:gd name="connsiteX48" fmla="*/ 395052 w 12192000"/>
              <a:gd name="connsiteY48" fmla="*/ 4868896 h 5322895"/>
              <a:gd name="connsiteX49" fmla="*/ 240312 w 12192000"/>
              <a:gd name="connsiteY49" fmla="*/ 4843673 h 5322895"/>
              <a:gd name="connsiteX50" fmla="*/ 27853 w 12192000"/>
              <a:gd name="connsiteY50" fmla="*/ 4807592 h 5322895"/>
              <a:gd name="connsiteX51" fmla="*/ 0 w 12192000"/>
              <a:gd name="connsiteY51" fmla="*/ 4802879 h 5322895"/>
              <a:gd name="connsiteX52" fmla="*/ 0 w 12192000"/>
              <a:gd name="connsiteY52" fmla="*/ 3753332 h 5322895"/>
              <a:gd name="connsiteX53" fmla="*/ 0 w 12192000"/>
              <a:gd name="connsiteY53" fmla="*/ 3571886 h 5322895"/>
              <a:gd name="connsiteX54" fmla="*/ 0 w 12192000"/>
              <a:gd name="connsiteY54" fmla="*/ 471948 h 5322895"/>
              <a:gd name="connsiteX55" fmla="*/ 0 w 12192000"/>
              <a:gd name="connsiteY55" fmla="*/ 213719 h 5322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0" h="5322895">
                <a:moveTo>
                  <a:pt x="0" y="0"/>
                </a:moveTo>
                <a:lnTo>
                  <a:pt x="12192000" y="0"/>
                </a:lnTo>
                <a:lnTo>
                  <a:pt x="12192000" y="213719"/>
                </a:lnTo>
                <a:lnTo>
                  <a:pt x="12192000" y="471948"/>
                </a:lnTo>
                <a:lnTo>
                  <a:pt x="12192000" y="3571886"/>
                </a:lnTo>
                <a:lnTo>
                  <a:pt x="12192000" y="3753332"/>
                </a:lnTo>
                <a:lnTo>
                  <a:pt x="12192000" y="4806077"/>
                </a:lnTo>
                <a:lnTo>
                  <a:pt x="11957522" y="4849979"/>
                </a:lnTo>
                <a:lnTo>
                  <a:pt x="11679973" y="4899723"/>
                </a:lnTo>
                <a:lnTo>
                  <a:pt x="11401197" y="4948416"/>
                </a:lnTo>
                <a:lnTo>
                  <a:pt x="11121192" y="4990102"/>
                </a:lnTo>
                <a:lnTo>
                  <a:pt x="10842416" y="5032139"/>
                </a:lnTo>
                <a:lnTo>
                  <a:pt x="10562411" y="5071374"/>
                </a:lnTo>
                <a:lnTo>
                  <a:pt x="10286091" y="5105003"/>
                </a:lnTo>
                <a:lnTo>
                  <a:pt x="10006086" y="5136881"/>
                </a:lnTo>
                <a:lnTo>
                  <a:pt x="9727310" y="5165957"/>
                </a:lnTo>
                <a:lnTo>
                  <a:pt x="9453445" y="5191179"/>
                </a:lnTo>
                <a:lnTo>
                  <a:pt x="9175897" y="5216401"/>
                </a:lnTo>
                <a:lnTo>
                  <a:pt x="8902033" y="5237420"/>
                </a:lnTo>
                <a:lnTo>
                  <a:pt x="8628169" y="5253884"/>
                </a:lnTo>
                <a:lnTo>
                  <a:pt x="8355533" y="5271050"/>
                </a:lnTo>
                <a:lnTo>
                  <a:pt x="8085353" y="5285412"/>
                </a:lnTo>
                <a:lnTo>
                  <a:pt x="7817629" y="5295571"/>
                </a:lnTo>
                <a:lnTo>
                  <a:pt x="7549905" y="5304329"/>
                </a:lnTo>
                <a:lnTo>
                  <a:pt x="7284638" y="5312736"/>
                </a:lnTo>
                <a:lnTo>
                  <a:pt x="7023055" y="5316590"/>
                </a:lnTo>
                <a:lnTo>
                  <a:pt x="6761472" y="5320793"/>
                </a:lnTo>
                <a:lnTo>
                  <a:pt x="6503573" y="5322895"/>
                </a:lnTo>
                <a:lnTo>
                  <a:pt x="6248130" y="5320793"/>
                </a:lnTo>
                <a:lnTo>
                  <a:pt x="5995144" y="5320793"/>
                </a:lnTo>
                <a:lnTo>
                  <a:pt x="5744613" y="5316590"/>
                </a:lnTo>
                <a:lnTo>
                  <a:pt x="5498995" y="5310284"/>
                </a:lnTo>
                <a:lnTo>
                  <a:pt x="5255834" y="5304329"/>
                </a:lnTo>
                <a:lnTo>
                  <a:pt x="5017584" y="5297673"/>
                </a:lnTo>
                <a:lnTo>
                  <a:pt x="4780562" y="5287514"/>
                </a:lnTo>
                <a:lnTo>
                  <a:pt x="4547227" y="5276654"/>
                </a:lnTo>
                <a:lnTo>
                  <a:pt x="4318800" y="5266846"/>
                </a:lnTo>
                <a:lnTo>
                  <a:pt x="3873004" y="5239171"/>
                </a:lnTo>
                <a:lnTo>
                  <a:pt x="3445628" y="5209746"/>
                </a:lnTo>
                <a:lnTo>
                  <a:pt x="3035446" y="5178918"/>
                </a:lnTo>
                <a:lnTo>
                  <a:pt x="2647370" y="5144939"/>
                </a:lnTo>
                <a:lnTo>
                  <a:pt x="2276487" y="5109557"/>
                </a:lnTo>
                <a:lnTo>
                  <a:pt x="1932621" y="5071374"/>
                </a:lnTo>
                <a:lnTo>
                  <a:pt x="1609634" y="5033891"/>
                </a:lnTo>
                <a:lnTo>
                  <a:pt x="1312435" y="4996408"/>
                </a:lnTo>
                <a:lnTo>
                  <a:pt x="1039799" y="4961027"/>
                </a:lnTo>
                <a:lnTo>
                  <a:pt x="797865" y="4927397"/>
                </a:lnTo>
                <a:lnTo>
                  <a:pt x="579265" y="4895519"/>
                </a:lnTo>
                <a:lnTo>
                  <a:pt x="395052" y="4868896"/>
                </a:lnTo>
                <a:lnTo>
                  <a:pt x="240312" y="4843673"/>
                </a:lnTo>
                <a:lnTo>
                  <a:pt x="27853" y="4807592"/>
                </a:lnTo>
                <a:lnTo>
                  <a:pt x="0" y="4802879"/>
                </a:lnTo>
                <a:lnTo>
                  <a:pt x="0" y="3753332"/>
                </a:lnTo>
                <a:lnTo>
                  <a:pt x="0" y="3571886"/>
                </a:lnTo>
                <a:lnTo>
                  <a:pt x="0" y="471948"/>
                </a:lnTo>
                <a:lnTo>
                  <a:pt x="0" y="213719"/>
                </a:lnTo>
                <a:close/>
              </a:path>
            </a:pathLst>
          </a:custGeom>
          <a:ln w="44450">
            <a:gradFill>
              <a:gsLst>
                <a:gs pos="0">
                  <a:schemeClr val="bg2">
                    <a:alpha val="65000"/>
                  </a:schemeClr>
                </a:gs>
                <a:gs pos="98000">
                  <a:schemeClr val="bg2">
                    <a:lumMod val="75000"/>
                    <a:alpha val="55000"/>
                  </a:schemeClr>
                </a:gs>
              </a:gsLst>
              <a:lin ang="5400000" scaled="1"/>
            </a:gradFill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0623C1-54B9-4C56-840E-86FDA50E2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1012" y="865974"/>
            <a:ext cx="8676222" cy="364382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travel</a:t>
            </a:r>
          </a:p>
        </p:txBody>
      </p:sp>
    </p:spTree>
    <p:extLst>
      <p:ext uri="{BB962C8B-B14F-4D97-AF65-F5344CB8AC3E}">
        <p14:creationId xmlns:p14="http://schemas.microsoft.com/office/powerpoint/2010/main" val="9842371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3EB27-9DC5-4C7C-B636-F2CF8A0D3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580" y="609600"/>
            <a:ext cx="4189444" cy="1905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600" dirty="0"/>
              <a:t>Dorothy Iselin and </a:t>
            </a:r>
            <a:br>
              <a:rPr lang="en-US" sz="2600" dirty="0"/>
            </a:br>
            <a:r>
              <a:rPr lang="en-US" sz="2600" dirty="0"/>
              <a:t>guy Sherman </a:t>
            </a:r>
            <a:r>
              <a:rPr lang="en-US" sz="2600" dirty="0" err="1"/>
              <a:t>pascHal</a:t>
            </a:r>
            <a:r>
              <a:rPr lang="en-US" sz="2600" dirty="0"/>
              <a:t> </a:t>
            </a:r>
            <a:br>
              <a:rPr lang="en-US" sz="2600" dirty="0"/>
            </a:br>
            <a:r>
              <a:rPr lang="en-US" sz="2600" dirty="0"/>
              <a:t>with wedding coach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E5FBAA-E561-4FB9-8952-A147923C8E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192" y="2666999"/>
            <a:ext cx="3643674" cy="3216276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Arial"/>
              <a:buChar char="•"/>
            </a:pPr>
            <a:endParaRPr lang="en-US" dirty="0"/>
          </a:p>
          <a:p>
            <a:pPr>
              <a:buFont typeface="Arial"/>
              <a:buChar char="•"/>
            </a:pPr>
            <a:endParaRPr lang="en-US" dirty="0"/>
          </a:p>
          <a:p>
            <a:pPr>
              <a:buFont typeface="Arial"/>
              <a:buChar char="•"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Bedford house</a:t>
            </a:r>
          </a:p>
          <a:p>
            <a:r>
              <a:rPr lang="en-US" dirty="0"/>
              <a:t>1926</a:t>
            </a:r>
          </a:p>
          <a:p>
            <a:r>
              <a:rPr lang="en-US" dirty="0"/>
              <a:t>jj.2015.31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527C0882-18AC-403A-9F3F-0C73D146757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" r="2549" b="-2"/>
          <a:stretch/>
        </p:blipFill>
        <p:spPr>
          <a:xfrm>
            <a:off x="4630994" y="645133"/>
            <a:ext cx="6916633" cy="5247693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345374607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88E06-F61E-4629-A0AD-D8F0DEFA8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92" y="609600"/>
            <a:ext cx="3643674" cy="1905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William jay Iselin in rickshaw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880F09-DC79-472C-8338-8BDB2A5D6D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192" y="2666999"/>
            <a:ext cx="3643674" cy="321627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Japan</a:t>
            </a:r>
          </a:p>
          <a:p>
            <a:r>
              <a:rPr lang="en-US" dirty="0"/>
              <a:t>C. 1931</a:t>
            </a:r>
          </a:p>
          <a:p>
            <a:r>
              <a:rPr lang="en-US" dirty="0"/>
              <a:t>JJ.2015.7.12.h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B4813A18-25F7-49FF-A81D-E86BA574916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0994" y="783925"/>
            <a:ext cx="6916633" cy="4970108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304353844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19387-82C7-40D0-B543-2B46DB623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5134" y="686845"/>
            <a:ext cx="3944744" cy="253221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Col. William jay, </a:t>
            </a:r>
            <a:r>
              <a:rPr lang="en-US" dirty="0" err="1"/>
              <a:t>lucie</a:t>
            </a:r>
            <a:r>
              <a:rPr lang="en-US" dirty="0"/>
              <a:t> </a:t>
            </a:r>
            <a:r>
              <a:rPr lang="en-US" dirty="0" err="1"/>
              <a:t>oelrichs</a:t>
            </a:r>
            <a:r>
              <a:rPr lang="en-US" dirty="0"/>
              <a:t> jay, and Dorothy jay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2FFAFF-C8F7-4F83-975F-D4C5097B34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05134" y="3713584"/>
            <a:ext cx="3643674" cy="230965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Pompeii, Italy</a:t>
            </a:r>
          </a:p>
          <a:p>
            <a:r>
              <a:rPr lang="en-US" dirty="0"/>
              <a:t>1900</a:t>
            </a:r>
          </a:p>
          <a:p>
            <a:r>
              <a:rPr lang="en-US" dirty="0"/>
              <a:t>JJ.2015.8.7.a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3F178798-5FC3-4229-B7A7-3501D56B0E4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03" r="2" b="8946"/>
          <a:stretch/>
        </p:blipFill>
        <p:spPr>
          <a:xfrm>
            <a:off x="643192" y="686846"/>
            <a:ext cx="6916633" cy="5247747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423457911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D272D-BEC8-453B-87A6-9A5490618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92" y="609600"/>
            <a:ext cx="3643674" cy="1905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Eleanor Iselin’s </a:t>
            </a:r>
            <a:br>
              <a:rPr lang="en-US" dirty="0"/>
            </a:br>
            <a:r>
              <a:rPr lang="en-US" dirty="0"/>
              <a:t>travel diary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7C6335-5508-4DB7-9948-4A3352450E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192" y="2666999"/>
            <a:ext cx="3643674" cy="3216276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Kandi, West Bengal, India</a:t>
            </a:r>
          </a:p>
          <a:p>
            <a:r>
              <a:rPr lang="en-US" dirty="0"/>
              <a:t>1913</a:t>
            </a:r>
          </a:p>
          <a:p>
            <a:r>
              <a:rPr lang="en-US" dirty="0"/>
              <a:t>JJ.2015.4.33.a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87E005BD-C6DD-4C0B-98BB-66E5FFAA95D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0" r="24375" b="-1"/>
          <a:stretch/>
        </p:blipFill>
        <p:spPr>
          <a:xfrm>
            <a:off x="4630994" y="645106"/>
            <a:ext cx="6916633" cy="5247747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394567952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49E21-A743-4EEA-8124-D271B68B2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0465" y="609600"/>
            <a:ext cx="5122606" cy="1905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200" dirty="0"/>
              <a:t>Dorothy jay pascal, guy Sherman paschal, Barbara paschal</a:t>
            </a:r>
            <a:endParaRPr lang="en-US" sz="32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C92C1A-5C2C-4F2D-A436-A2AE8C5106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20465" y="2666999"/>
            <a:ext cx="5122606" cy="3216276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Palm Beach, Fl</a:t>
            </a:r>
          </a:p>
          <a:p>
            <a:r>
              <a:rPr lang="en-US" dirty="0"/>
              <a:t>1928</a:t>
            </a:r>
          </a:p>
          <a:p>
            <a:r>
              <a:rPr lang="en-US" dirty="0"/>
              <a:t>JJ.2015.19.2.h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F55D4026-E88E-4E9E-A976-768970BB8CF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0" r="23812" b="2"/>
          <a:stretch/>
        </p:blipFill>
        <p:spPr>
          <a:xfrm>
            <a:off x="1651054" y="645106"/>
            <a:ext cx="3435902" cy="5247747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251680083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01BA9-99D2-44B4-86D4-96763DF7E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92" y="609600"/>
            <a:ext cx="3643674" cy="1905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Eleanor jay Iselin and Arthur </a:t>
            </a:r>
            <a:r>
              <a:rPr lang="en-US"/>
              <a:t>iselin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6E5302-171C-4231-96C7-86E3459624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192" y="2666999"/>
            <a:ext cx="3643674" cy="3216276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Arial"/>
              <a:buChar char="•"/>
            </a:pPr>
            <a:endParaRPr lang="en-US" dirty="0"/>
          </a:p>
          <a:p>
            <a:pPr>
              <a:buFont typeface="Arial"/>
              <a:buChar char="•"/>
            </a:pPr>
            <a:endParaRPr lang="en-US" dirty="0"/>
          </a:p>
          <a:p>
            <a:pPr>
              <a:buFont typeface="Arial"/>
              <a:buChar char="•"/>
            </a:pPr>
            <a:endParaRPr lang="en-US" dirty="0"/>
          </a:p>
          <a:p>
            <a:pPr>
              <a:buFont typeface="Arial"/>
              <a:buChar char="•"/>
            </a:pPr>
            <a:endParaRPr lang="en-US" dirty="0"/>
          </a:p>
          <a:p>
            <a:r>
              <a:rPr lang="en-US" dirty="0"/>
              <a:t>Mexico City, Mexico</a:t>
            </a:r>
          </a:p>
          <a:p>
            <a:r>
              <a:rPr lang="en-US" dirty="0"/>
              <a:t>1910</a:t>
            </a:r>
          </a:p>
          <a:p>
            <a:r>
              <a:rPr lang="en-US" dirty="0"/>
              <a:t>JJ.2015.5.25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CD611C9A-E23B-44CD-A3F5-38BC5817199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0" r="2" b="2"/>
          <a:stretch/>
        </p:blipFill>
        <p:spPr>
          <a:xfrm>
            <a:off x="4630994" y="645106"/>
            <a:ext cx="6916633" cy="5247747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34957567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6E7C4-C8B9-49D3-ACDE-272ABECBD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0465" y="609600"/>
            <a:ext cx="5122606" cy="1905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dirty="0"/>
              <a:t>Bullfighter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E41406-96DC-4611-BE97-E8DC29D0DB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20465" y="2666999"/>
            <a:ext cx="5122606" cy="3216276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Mexico City, Mexico</a:t>
            </a:r>
          </a:p>
          <a:p>
            <a:r>
              <a:rPr lang="en-US" dirty="0"/>
              <a:t>1910</a:t>
            </a:r>
          </a:p>
          <a:p>
            <a:r>
              <a:rPr lang="en-US" dirty="0"/>
              <a:t>JJ.2015.5.25.d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9D7073F2-9950-4F3B-9978-4BAD91AFA30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0" r="36520"/>
          <a:stretch>
            <a:fillRect/>
          </a:stretch>
        </p:blipFill>
        <p:spPr>
          <a:xfrm>
            <a:off x="2122491" y="645106"/>
            <a:ext cx="2493029" cy="5247747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14824389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10DA3-494C-4BF7-BE99-503BF3D5B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9137" y="609600"/>
            <a:ext cx="6132446" cy="1905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dirty="0"/>
              <a:t>Barbara </a:t>
            </a:r>
            <a:r>
              <a:rPr lang="en-US" sz="3200" dirty="0" err="1"/>
              <a:t>pascHal</a:t>
            </a:r>
            <a:r>
              <a:rPr lang="en-US" sz="3200" dirty="0"/>
              <a:t> and Richard Dominick </a:t>
            </a:r>
            <a:br>
              <a:rPr lang="en-US" sz="3200" dirty="0"/>
            </a:br>
            <a:r>
              <a:rPr lang="en-US" sz="3200" dirty="0"/>
              <a:t>cutting wedding cake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800BFABF-8757-4408-92FF-593D2D3AA89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6" r="14988" b="3"/>
          <a:stretch/>
        </p:blipFill>
        <p:spPr>
          <a:xfrm>
            <a:off x="1180740" y="917586"/>
            <a:ext cx="3416888" cy="4824300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7F8265-B5A4-4E5F-A926-7B4770C3AD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39138" y="2666999"/>
            <a:ext cx="6271591" cy="3395871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Arial"/>
              <a:buChar char="•"/>
            </a:pPr>
            <a:endParaRPr lang="en-US" dirty="0"/>
          </a:p>
          <a:p>
            <a:pPr>
              <a:buFont typeface="Arial"/>
              <a:buChar char="•"/>
            </a:pPr>
            <a:endParaRPr lang="en-US" dirty="0"/>
          </a:p>
          <a:p>
            <a:pPr>
              <a:buFont typeface="Arial"/>
              <a:buChar char="•"/>
            </a:pPr>
            <a:endParaRPr lang="en-US" dirty="0"/>
          </a:p>
          <a:p>
            <a:pPr>
              <a:buFont typeface="Arial"/>
              <a:buChar char="•"/>
            </a:pPr>
            <a:endParaRPr lang="en-US" dirty="0"/>
          </a:p>
          <a:p>
            <a:pPr>
              <a:buFont typeface="Arial"/>
              <a:buChar char="•"/>
            </a:pPr>
            <a:endParaRPr lang="en-US" dirty="0"/>
          </a:p>
          <a:p>
            <a:r>
              <a:rPr lang="en-US" dirty="0"/>
              <a:t>Glass porch, Bedford house</a:t>
            </a:r>
          </a:p>
          <a:p>
            <a:r>
              <a:rPr lang="en-US" dirty="0"/>
              <a:t>1948</a:t>
            </a:r>
          </a:p>
          <a:p>
            <a:r>
              <a:rPr lang="en-US" dirty="0"/>
              <a:t>jj.2015.25</a:t>
            </a:r>
          </a:p>
        </p:txBody>
      </p:sp>
    </p:spTree>
    <p:extLst>
      <p:ext uri="{BB962C8B-B14F-4D97-AF65-F5344CB8AC3E}">
        <p14:creationId xmlns:p14="http://schemas.microsoft.com/office/powerpoint/2010/main" val="38511686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0574A-1A5A-4775-977E-4B588571C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92" y="609600"/>
            <a:ext cx="3643674" cy="1905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Eleanor Iselin </a:t>
            </a:r>
            <a:br>
              <a:rPr lang="en-US" dirty="0"/>
            </a:br>
            <a:r>
              <a:rPr lang="en-US" dirty="0"/>
              <a:t>driving a coach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53F1CB-401A-4B25-B37A-21FA84D11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192" y="2666999"/>
            <a:ext cx="3643674" cy="3216276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Place unknown</a:t>
            </a:r>
          </a:p>
          <a:p>
            <a:r>
              <a:rPr lang="en-US" dirty="0"/>
              <a:t>c. 1905</a:t>
            </a:r>
          </a:p>
          <a:p>
            <a:r>
              <a:rPr lang="en-US" dirty="0"/>
              <a:t>jj.2015.29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12B3A218-9B68-4906-94C4-61E54932B35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49" b="-1"/>
          <a:stretch/>
        </p:blipFill>
        <p:spPr>
          <a:xfrm>
            <a:off x="4630994" y="645106"/>
            <a:ext cx="6916633" cy="5247747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27225137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D62164E-4528-40DB-BC26-D6DDE216A0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rgbClr val="363D4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F30007FA-C6A2-43A0-8045-7016AEF817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5322895"/>
          </a:xfrm>
          <a:custGeom>
            <a:avLst/>
            <a:gdLst>
              <a:gd name="connsiteX0" fmla="*/ 0 w 12192000"/>
              <a:gd name="connsiteY0" fmla="*/ 0 h 5322895"/>
              <a:gd name="connsiteX1" fmla="*/ 12192000 w 12192000"/>
              <a:gd name="connsiteY1" fmla="*/ 0 h 5322895"/>
              <a:gd name="connsiteX2" fmla="*/ 12192000 w 12192000"/>
              <a:gd name="connsiteY2" fmla="*/ 213719 h 5322895"/>
              <a:gd name="connsiteX3" fmla="*/ 12192000 w 12192000"/>
              <a:gd name="connsiteY3" fmla="*/ 471948 h 5322895"/>
              <a:gd name="connsiteX4" fmla="*/ 12192000 w 12192000"/>
              <a:gd name="connsiteY4" fmla="*/ 3571886 h 5322895"/>
              <a:gd name="connsiteX5" fmla="*/ 12192000 w 12192000"/>
              <a:gd name="connsiteY5" fmla="*/ 3753332 h 5322895"/>
              <a:gd name="connsiteX6" fmla="*/ 12192000 w 12192000"/>
              <a:gd name="connsiteY6" fmla="*/ 4806077 h 5322895"/>
              <a:gd name="connsiteX7" fmla="*/ 11957522 w 12192000"/>
              <a:gd name="connsiteY7" fmla="*/ 4849979 h 5322895"/>
              <a:gd name="connsiteX8" fmla="*/ 11679973 w 12192000"/>
              <a:gd name="connsiteY8" fmla="*/ 4899723 h 5322895"/>
              <a:gd name="connsiteX9" fmla="*/ 11401197 w 12192000"/>
              <a:gd name="connsiteY9" fmla="*/ 4948416 h 5322895"/>
              <a:gd name="connsiteX10" fmla="*/ 11121192 w 12192000"/>
              <a:gd name="connsiteY10" fmla="*/ 4990102 h 5322895"/>
              <a:gd name="connsiteX11" fmla="*/ 10842416 w 12192000"/>
              <a:gd name="connsiteY11" fmla="*/ 5032139 h 5322895"/>
              <a:gd name="connsiteX12" fmla="*/ 10562411 w 12192000"/>
              <a:gd name="connsiteY12" fmla="*/ 5071374 h 5322895"/>
              <a:gd name="connsiteX13" fmla="*/ 10286091 w 12192000"/>
              <a:gd name="connsiteY13" fmla="*/ 5105003 h 5322895"/>
              <a:gd name="connsiteX14" fmla="*/ 10006086 w 12192000"/>
              <a:gd name="connsiteY14" fmla="*/ 5136881 h 5322895"/>
              <a:gd name="connsiteX15" fmla="*/ 9727310 w 12192000"/>
              <a:gd name="connsiteY15" fmla="*/ 5165957 h 5322895"/>
              <a:gd name="connsiteX16" fmla="*/ 9453445 w 12192000"/>
              <a:gd name="connsiteY16" fmla="*/ 5191179 h 5322895"/>
              <a:gd name="connsiteX17" fmla="*/ 9175897 w 12192000"/>
              <a:gd name="connsiteY17" fmla="*/ 5216401 h 5322895"/>
              <a:gd name="connsiteX18" fmla="*/ 8902033 w 12192000"/>
              <a:gd name="connsiteY18" fmla="*/ 5237420 h 5322895"/>
              <a:gd name="connsiteX19" fmla="*/ 8628169 w 12192000"/>
              <a:gd name="connsiteY19" fmla="*/ 5253884 h 5322895"/>
              <a:gd name="connsiteX20" fmla="*/ 8355533 w 12192000"/>
              <a:gd name="connsiteY20" fmla="*/ 5271050 h 5322895"/>
              <a:gd name="connsiteX21" fmla="*/ 8085353 w 12192000"/>
              <a:gd name="connsiteY21" fmla="*/ 5285412 h 5322895"/>
              <a:gd name="connsiteX22" fmla="*/ 7817629 w 12192000"/>
              <a:gd name="connsiteY22" fmla="*/ 5295571 h 5322895"/>
              <a:gd name="connsiteX23" fmla="*/ 7549905 w 12192000"/>
              <a:gd name="connsiteY23" fmla="*/ 5304329 h 5322895"/>
              <a:gd name="connsiteX24" fmla="*/ 7284638 w 12192000"/>
              <a:gd name="connsiteY24" fmla="*/ 5312736 h 5322895"/>
              <a:gd name="connsiteX25" fmla="*/ 7023055 w 12192000"/>
              <a:gd name="connsiteY25" fmla="*/ 5316590 h 5322895"/>
              <a:gd name="connsiteX26" fmla="*/ 6761472 w 12192000"/>
              <a:gd name="connsiteY26" fmla="*/ 5320793 h 5322895"/>
              <a:gd name="connsiteX27" fmla="*/ 6503573 w 12192000"/>
              <a:gd name="connsiteY27" fmla="*/ 5322895 h 5322895"/>
              <a:gd name="connsiteX28" fmla="*/ 6248130 w 12192000"/>
              <a:gd name="connsiteY28" fmla="*/ 5320793 h 5322895"/>
              <a:gd name="connsiteX29" fmla="*/ 5995144 w 12192000"/>
              <a:gd name="connsiteY29" fmla="*/ 5320793 h 5322895"/>
              <a:gd name="connsiteX30" fmla="*/ 5744613 w 12192000"/>
              <a:gd name="connsiteY30" fmla="*/ 5316590 h 5322895"/>
              <a:gd name="connsiteX31" fmla="*/ 5498995 w 12192000"/>
              <a:gd name="connsiteY31" fmla="*/ 5310284 h 5322895"/>
              <a:gd name="connsiteX32" fmla="*/ 5255834 w 12192000"/>
              <a:gd name="connsiteY32" fmla="*/ 5304329 h 5322895"/>
              <a:gd name="connsiteX33" fmla="*/ 5017584 w 12192000"/>
              <a:gd name="connsiteY33" fmla="*/ 5297673 h 5322895"/>
              <a:gd name="connsiteX34" fmla="*/ 4780562 w 12192000"/>
              <a:gd name="connsiteY34" fmla="*/ 5287514 h 5322895"/>
              <a:gd name="connsiteX35" fmla="*/ 4547227 w 12192000"/>
              <a:gd name="connsiteY35" fmla="*/ 5276654 h 5322895"/>
              <a:gd name="connsiteX36" fmla="*/ 4318800 w 12192000"/>
              <a:gd name="connsiteY36" fmla="*/ 5266846 h 5322895"/>
              <a:gd name="connsiteX37" fmla="*/ 3873004 w 12192000"/>
              <a:gd name="connsiteY37" fmla="*/ 5239171 h 5322895"/>
              <a:gd name="connsiteX38" fmla="*/ 3445628 w 12192000"/>
              <a:gd name="connsiteY38" fmla="*/ 5209746 h 5322895"/>
              <a:gd name="connsiteX39" fmla="*/ 3035446 w 12192000"/>
              <a:gd name="connsiteY39" fmla="*/ 5178918 h 5322895"/>
              <a:gd name="connsiteX40" fmla="*/ 2647370 w 12192000"/>
              <a:gd name="connsiteY40" fmla="*/ 5144939 h 5322895"/>
              <a:gd name="connsiteX41" fmla="*/ 2276487 w 12192000"/>
              <a:gd name="connsiteY41" fmla="*/ 5109557 h 5322895"/>
              <a:gd name="connsiteX42" fmla="*/ 1932621 w 12192000"/>
              <a:gd name="connsiteY42" fmla="*/ 5071374 h 5322895"/>
              <a:gd name="connsiteX43" fmla="*/ 1609634 w 12192000"/>
              <a:gd name="connsiteY43" fmla="*/ 5033891 h 5322895"/>
              <a:gd name="connsiteX44" fmla="*/ 1312435 w 12192000"/>
              <a:gd name="connsiteY44" fmla="*/ 4996408 h 5322895"/>
              <a:gd name="connsiteX45" fmla="*/ 1039799 w 12192000"/>
              <a:gd name="connsiteY45" fmla="*/ 4961027 h 5322895"/>
              <a:gd name="connsiteX46" fmla="*/ 797865 w 12192000"/>
              <a:gd name="connsiteY46" fmla="*/ 4927397 h 5322895"/>
              <a:gd name="connsiteX47" fmla="*/ 579265 w 12192000"/>
              <a:gd name="connsiteY47" fmla="*/ 4895519 h 5322895"/>
              <a:gd name="connsiteX48" fmla="*/ 395052 w 12192000"/>
              <a:gd name="connsiteY48" fmla="*/ 4868896 h 5322895"/>
              <a:gd name="connsiteX49" fmla="*/ 240312 w 12192000"/>
              <a:gd name="connsiteY49" fmla="*/ 4843673 h 5322895"/>
              <a:gd name="connsiteX50" fmla="*/ 27853 w 12192000"/>
              <a:gd name="connsiteY50" fmla="*/ 4807592 h 5322895"/>
              <a:gd name="connsiteX51" fmla="*/ 0 w 12192000"/>
              <a:gd name="connsiteY51" fmla="*/ 4802879 h 5322895"/>
              <a:gd name="connsiteX52" fmla="*/ 0 w 12192000"/>
              <a:gd name="connsiteY52" fmla="*/ 3753332 h 5322895"/>
              <a:gd name="connsiteX53" fmla="*/ 0 w 12192000"/>
              <a:gd name="connsiteY53" fmla="*/ 3571886 h 5322895"/>
              <a:gd name="connsiteX54" fmla="*/ 0 w 12192000"/>
              <a:gd name="connsiteY54" fmla="*/ 471948 h 5322895"/>
              <a:gd name="connsiteX55" fmla="*/ 0 w 12192000"/>
              <a:gd name="connsiteY55" fmla="*/ 213719 h 5322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0" h="5322895">
                <a:moveTo>
                  <a:pt x="0" y="0"/>
                </a:moveTo>
                <a:lnTo>
                  <a:pt x="12192000" y="0"/>
                </a:lnTo>
                <a:lnTo>
                  <a:pt x="12192000" y="213719"/>
                </a:lnTo>
                <a:lnTo>
                  <a:pt x="12192000" y="471948"/>
                </a:lnTo>
                <a:lnTo>
                  <a:pt x="12192000" y="3571886"/>
                </a:lnTo>
                <a:lnTo>
                  <a:pt x="12192000" y="3753332"/>
                </a:lnTo>
                <a:lnTo>
                  <a:pt x="12192000" y="4806077"/>
                </a:lnTo>
                <a:lnTo>
                  <a:pt x="11957522" y="4849979"/>
                </a:lnTo>
                <a:lnTo>
                  <a:pt x="11679973" y="4899723"/>
                </a:lnTo>
                <a:lnTo>
                  <a:pt x="11401197" y="4948416"/>
                </a:lnTo>
                <a:lnTo>
                  <a:pt x="11121192" y="4990102"/>
                </a:lnTo>
                <a:lnTo>
                  <a:pt x="10842416" y="5032139"/>
                </a:lnTo>
                <a:lnTo>
                  <a:pt x="10562411" y="5071374"/>
                </a:lnTo>
                <a:lnTo>
                  <a:pt x="10286091" y="5105003"/>
                </a:lnTo>
                <a:lnTo>
                  <a:pt x="10006086" y="5136881"/>
                </a:lnTo>
                <a:lnTo>
                  <a:pt x="9727310" y="5165957"/>
                </a:lnTo>
                <a:lnTo>
                  <a:pt x="9453445" y="5191179"/>
                </a:lnTo>
                <a:lnTo>
                  <a:pt x="9175897" y="5216401"/>
                </a:lnTo>
                <a:lnTo>
                  <a:pt x="8902033" y="5237420"/>
                </a:lnTo>
                <a:lnTo>
                  <a:pt x="8628169" y="5253884"/>
                </a:lnTo>
                <a:lnTo>
                  <a:pt x="8355533" y="5271050"/>
                </a:lnTo>
                <a:lnTo>
                  <a:pt x="8085353" y="5285412"/>
                </a:lnTo>
                <a:lnTo>
                  <a:pt x="7817629" y="5295571"/>
                </a:lnTo>
                <a:lnTo>
                  <a:pt x="7549905" y="5304329"/>
                </a:lnTo>
                <a:lnTo>
                  <a:pt x="7284638" y="5312736"/>
                </a:lnTo>
                <a:lnTo>
                  <a:pt x="7023055" y="5316590"/>
                </a:lnTo>
                <a:lnTo>
                  <a:pt x="6761472" y="5320793"/>
                </a:lnTo>
                <a:lnTo>
                  <a:pt x="6503573" y="5322895"/>
                </a:lnTo>
                <a:lnTo>
                  <a:pt x="6248130" y="5320793"/>
                </a:lnTo>
                <a:lnTo>
                  <a:pt x="5995144" y="5320793"/>
                </a:lnTo>
                <a:lnTo>
                  <a:pt x="5744613" y="5316590"/>
                </a:lnTo>
                <a:lnTo>
                  <a:pt x="5498995" y="5310284"/>
                </a:lnTo>
                <a:lnTo>
                  <a:pt x="5255834" y="5304329"/>
                </a:lnTo>
                <a:lnTo>
                  <a:pt x="5017584" y="5297673"/>
                </a:lnTo>
                <a:lnTo>
                  <a:pt x="4780562" y="5287514"/>
                </a:lnTo>
                <a:lnTo>
                  <a:pt x="4547227" y="5276654"/>
                </a:lnTo>
                <a:lnTo>
                  <a:pt x="4318800" y="5266846"/>
                </a:lnTo>
                <a:lnTo>
                  <a:pt x="3873004" y="5239171"/>
                </a:lnTo>
                <a:lnTo>
                  <a:pt x="3445628" y="5209746"/>
                </a:lnTo>
                <a:lnTo>
                  <a:pt x="3035446" y="5178918"/>
                </a:lnTo>
                <a:lnTo>
                  <a:pt x="2647370" y="5144939"/>
                </a:lnTo>
                <a:lnTo>
                  <a:pt x="2276487" y="5109557"/>
                </a:lnTo>
                <a:lnTo>
                  <a:pt x="1932621" y="5071374"/>
                </a:lnTo>
                <a:lnTo>
                  <a:pt x="1609634" y="5033891"/>
                </a:lnTo>
                <a:lnTo>
                  <a:pt x="1312435" y="4996408"/>
                </a:lnTo>
                <a:lnTo>
                  <a:pt x="1039799" y="4961027"/>
                </a:lnTo>
                <a:lnTo>
                  <a:pt x="797865" y="4927397"/>
                </a:lnTo>
                <a:lnTo>
                  <a:pt x="579265" y="4895519"/>
                </a:lnTo>
                <a:lnTo>
                  <a:pt x="395052" y="4868896"/>
                </a:lnTo>
                <a:lnTo>
                  <a:pt x="240312" y="4843673"/>
                </a:lnTo>
                <a:lnTo>
                  <a:pt x="27853" y="4807592"/>
                </a:lnTo>
                <a:lnTo>
                  <a:pt x="0" y="4802879"/>
                </a:lnTo>
                <a:lnTo>
                  <a:pt x="0" y="3753332"/>
                </a:lnTo>
                <a:lnTo>
                  <a:pt x="0" y="3571886"/>
                </a:lnTo>
                <a:lnTo>
                  <a:pt x="0" y="471948"/>
                </a:lnTo>
                <a:lnTo>
                  <a:pt x="0" y="213719"/>
                </a:lnTo>
                <a:close/>
              </a:path>
            </a:pathLst>
          </a:custGeom>
          <a:ln w="44450">
            <a:gradFill>
              <a:gsLst>
                <a:gs pos="0">
                  <a:schemeClr val="bg2">
                    <a:alpha val="65000"/>
                  </a:schemeClr>
                </a:gs>
                <a:gs pos="98000">
                  <a:schemeClr val="bg2">
                    <a:lumMod val="75000"/>
                    <a:alpha val="55000"/>
                  </a:schemeClr>
                </a:gs>
              </a:gsLst>
              <a:lin ang="5400000" scaled="1"/>
            </a:gradFill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0623C1-54B9-4C56-840E-86FDA50E2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1012" y="865974"/>
            <a:ext cx="8676222" cy="364382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portraiture</a:t>
            </a:r>
          </a:p>
        </p:txBody>
      </p:sp>
    </p:spTree>
    <p:extLst>
      <p:ext uri="{BB962C8B-B14F-4D97-AF65-F5344CB8AC3E}">
        <p14:creationId xmlns:p14="http://schemas.microsoft.com/office/powerpoint/2010/main" val="42887387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96B78-6DD6-49DB-895E-F25B27CF9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9137" y="609600"/>
            <a:ext cx="6132446" cy="1905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dirty="0"/>
              <a:t>Col. William Jay </a:t>
            </a:r>
            <a:br>
              <a:rPr lang="en-US" sz="3200" dirty="0"/>
            </a:br>
            <a:r>
              <a:rPr lang="en-US" sz="3200" dirty="0"/>
              <a:t>with sister </a:t>
            </a:r>
            <a:br>
              <a:rPr lang="en-US" sz="3200" dirty="0"/>
            </a:br>
            <a:r>
              <a:rPr lang="en-US" sz="3200" dirty="0"/>
              <a:t>Eleanor chapman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6FAE0EEC-AEEF-4FA4-BE0C-F458776D08D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6834"/>
          <a:stretch/>
        </p:blipFill>
        <p:spPr>
          <a:xfrm>
            <a:off x="1180740" y="720348"/>
            <a:ext cx="3416888" cy="5218777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ECF8F5-DCF8-42A9-920E-861F497FB9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39138" y="2666999"/>
            <a:ext cx="6271591" cy="3395871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Arial"/>
              <a:buChar char="•"/>
            </a:pPr>
            <a:endParaRPr lang="en-US" dirty="0"/>
          </a:p>
          <a:p>
            <a:pPr>
              <a:buFont typeface="Arial"/>
              <a:buChar char="•"/>
            </a:pPr>
            <a:endParaRPr lang="en-US" dirty="0"/>
          </a:p>
          <a:p>
            <a:pPr>
              <a:buFont typeface="Arial"/>
              <a:buChar char="•"/>
            </a:pPr>
            <a:endParaRPr lang="en-US" dirty="0"/>
          </a:p>
          <a:p>
            <a:pPr>
              <a:buFont typeface="Arial"/>
              <a:buChar char="•"/>
            </a:pPr>
            <a:endParaRPr lang="en-US" dirty="0"/>
          </a:p>
          <a:p>
            <a:pPr>
              <a:buFont typeface="Arial"/>
              <a:buChar char="•"/>
            </a:pPr>
            <a:endParaRPr lang="en-US" dirty="0"/>
          </a:p>
          <a:p>
            <a:r>
              <a:rPr lang="en-US" dirty="0"/>
              <a:t>Charles Frederick Studio, 587 Broadway, New York, NY</a:t>
            </a:r>
          </a:p>
          <a:p>
            <a:r>
              <a:rPr lang="en-US" dirty="0"/>
              <a:t>C. 1865</a:t>
            </a:r>
          </a:p>
          <a:p>
            <a:r>
              <a:rPr lang="en-US" dirty="0"/>
              <a:t>JJ.1984.117</a:t>
            </a:r>
          </a:p>
        </p:txBody>
      </p:sp>
    </p:spTree>
    <p:extLst>
      <p:ext uri="{BB962C8B-B14F-4D97-AF65-F5344CB8AC3E}">
        <p14:creationId xmlns:p14="http://schemas.microsoft.com/office/powerpoint/2010/main" val="401647114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756</Words>
  <Application>Microsoft Office PowerPoint</Application>
  <PresentationFormat>Widescreen</PresentationFormat>
  <Paragraphs>372</Paragraphs>
  <Slides>55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8" baseType="lpstr">
      <vt:lpstr>Arial</vt:lpstr>
      <vt:lpstr>Century Gothic</vt:lpstr>
      <vt:lpstr>Mesh</vt:lpstr>
      <vt:lpstr>Moments in Time: </vt:lpstr>
      <vt:lpstr>Life on the Jay estate</vt:lpstr>
      <vt:lpstr>Edwin Forones  a groom at Bedford house</vt:lpstr>
      <vt:lpstr>Mary Jay and William schieffelin wedding</vt:lpstr>
      <vt:lpstr>Dorothy Iselin and  guy Sherman pascHal  with wedding coach</vt:lpstr>
      <vt:lpstr>Barbara pascHal and Richard Dominick  cutting wedding cake</vt:lpstr>
      <vt:lpstr>Eleanor Iselin  driving a coach</vt:lpstr>
      <vt:lpstr>portraiture</vt:lpstr>
      <vt:lpstr>Col. William Jay  with sister  Eleanor chapman</vt:lpstr>
      <vt:lpstr>Anna jay von schweinitz</vt:lpstr>
      <vt:lpstr>John Jay II</vt:lpstr>
      <vt:lpstr>Susan matilda jay and friend  Isabella morris</vt:lpstr>
      <vt:lpstr>William Jay</vt:lpstr>
      <vt:lpstr>Eleanor kingsland field jay</vt:lpstr>
      <vt:lpstr>Mary jay schieffelin</vt:lpstr>
      <vt:lpstr>Lucie oelrichs jay  and Julia jay</vt:lpstr>
      <vt:lpstr>John jay II as  minister to Austria</vt:lpstr>
      <vt:lpstr>Eleanor jay Iselin with her children Arthur jr., Eleanor,  William,  and Dorothy</vt:lpstr>
      <vt:lpstr>John jay chapman</vt:lpstr>
      <vt:lpstr>Arthur Iselin jr.  with Scottish terrier  “pooh bear”</vt:lpstr>
      <vt:lpstr>Julia Jay</vt:lpstr>
      <vt:lpstr>Eleanor and William Schieffelin</vt:lpstr>
      <vt:lpstr>Generations</vt:lpstr>
      <vt:lpstr>William Jay II and John Jay II</vt:lpstr>
      <vt:lpstr>Eleanor jay Iselin  and her daughter Dorothy</vt:lpstr>
      <vt:lpstr>Col. William jay andgrandchildren Dorothy, William, and Eleanor Iselin</vt:lpstr>
      <vt:lpstr>Arthur Iselin,  john jay Iselin, William Iselin,  and  William jay iselin</vt:lpstr>
      <vt:lpstr>Dorothy pascal, lucie jay,  Eleanor Iselin, and Barbara pascal</vt:lpstr>
      <vt:lpstr>John Jay II and Eleanor jay chapman</vt:lpstr>
      <vt:lpstr>John jay chapman,  john jay ii, and victor chapman</vt:lpstr>
      <vt:lpstr>Having fun</vt:lpstr>
      <vt:lpstr>Dorothy and William jay Iselin in colonial dress</vt:lpstr>
      <vt:lpstr>Eleanor Iselin (center, with headscarf)</vt:lpstr>
      <vt:lpstr>William jay Iselin (center) with friends audy and fred</vt:lpstr>
      <vt:lpstr>Dorothy and William jay Iselin on their  father, Arthur’s, back</vt:lpstr>
      <vt:lpstr>Dorothy and  William jay iselin</vt:lpstr>
      <vt:lpstr>Siblings  William jay Iselin, Dorothy Iselin, and Eleanor Iselin  with dog</vt:lpstr>
      <vt:lpstr>William jay Iselin dressed as a dandy</vt:lpstr>
      <vt:lpstr>Eleanor Iselin dressed as a French chef</vt:lpstr>
      <vt:lpstr>Dorothy Iselin  dressed as peter pan</vt:lpstr>
      <vt:lpstr>William jay II  </vt:lpstr>
      <vt:lpstr>William jay Iselin  and friend  in photo both</vt:lpstr>
      <vt:lpstr>Eleanor jay Iselin and friend in winter garden</vt:lpstr>
      <vt:lpstr>childhood</vt:lpstr>
      <vt:lpstr>Dorothy and  William jay iselin</vt:lpstr>
      <vt:lpstr>Marie Iselin (cousin), Dorothy, and  William jay iselin</vt:lpstr>
      <vt:lpstr>Eleanor jay Iselin holding baby Dorothy</vt:lpstr>
      <vt:lpstr>Eleanor,  William, and  Dorothy iselin</vt:lpstr>
      <vt:lpstr>travel</vt:lpstr>
      <vt:lpstr>William jay Iselin in rickshaw</vt:lpstr>
      <vt:lpstr>Col. William jay, lucie oelrichs jay, and Dorothy jay</vt:lpstr>
      <vt:lpstr>Eleanor Iselin’s  travel diary</vt:lpstr>
      <vt:lpstr>Dorothy jay pascal, guy Sherman paschal, Barbara paschal</vt:lpstr>
      <vt:lpstr>Eleanor jay Iselin and Arthur iselin</vt:lpstr>
      <vt:lpstr>Bullfighter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Moments in Time:</dc:title>
  <dc:creator>Iannucci, Heather (PARKS)</dc:creator>
  <cp:lastModifiedBy>Iannucci, Heather (PARKS)</cp:lastModifiedBy>
  <cp:revision>4</cp:revision>
  <dcterms:created xsi:type="dcterms:W3CDTF">2020-03-26T17:55:37Z</dcterms:created>
  <dcterms:modified xsi:type="dcterms:W3CDTF">2020-03-26T19:36:21Z</dcterms:modified>
</cp:coreProperties>
</file>